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DejaVu Serif Bold" panose="020B0604020202020204" charset="0"/>
      <p:regular r:id="rId45"/>
    </p:embeddedFont>
    <p:embeddedFont>
      <p:font typeface="DM Sans" pitchFamily="2" charset="0"/>
      <p:regular r:id="rId46"/>
    </p:embeddedFont>
    <p:embeddedFont>
      <p:font typeface="DM Sans Bold" charset="0"/>
      <p:regular r:id="rId47"/>
    </p:embeddedFont>
    <p:embeddedFont>
      <p:font typeface="DM Sans Italics" panose="020B0604020202020204" charset="0"/>
      <p:regular r:id="rId48"/>
    </p:embeddedFont>
    <p:embeddedFont>
      <p:font typeface="Montserrat Classic Bold" panose="020B0604020202020204" charset="0"/>
      <p:regular r:id="rId49"/>
    </p:embeddedFont>
    <p:embeddedFont>
      <p:font typeface="Montserrat Light" panose="020F0502020204030204" pitchFamily="2" charset="0"/>
      <p:regular r:id="rId50"/>
    </p:embeddedFont>
    <p:embeddedFont>
      <p:font typeface="Open Sauce" panose="020B0604020202020204" charset="0"/>
      <p:regular r:id="rId51"/>
    </p:embeddedFont>
    <p:embeddedFont>
      <p:font typeface="Open Sauce Bold" panose="020B0604020202020204" charset="0"/>
      <p:regular r:id="rId52"/>
    </p:embeddedFont>
    <p:embeddedFont>
      <p:font typeface="Oswald" panose="00000500000000000000" pitchFamily="2" charset="0"/>
      <p:regular r:id="rId53"/>
    </p:embeddedFont>
    <p:embeddedFont>
      <p:font typeface="Oswald Bold" panose="00000800000000000000"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2" d="100"/>
          <a:sy n="52" d="100"/>
        </p:scale>
        <p:origin x="85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11.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s/_rels/slide12.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16.png"/><Relationship Id="rId4" Type="http://schemas.openxmlformats.org/officeDocument/2006/relationships/image" Target="../media/image15.sv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6.png"/><Relationship Id="rId4" Type="http://schemas.openxmlformats.org/officeDocument/2006/relationships/image" Target="../media/image15.sv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svg"/></Relationships>
</file>

<file path=ppt/slides/_rels/slide16.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7.png"/><Relationship Id="rId7" Type="http://schemas.openxmlformats.org/officeDocument/2006/relationships/image" Target="../media/image8.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2.png"/><Relationship Id="rId5" Type="http://schemas.openxmlformats.org/officeDocument/2006/relationships/image" Target="../media/image29.png"/><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s>
</file>

<file path=ppt/slides/_rels/slide17.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7.png"/><Relationship Id="rId7" Type="http://schemas.openxmlformats.org/officeDocument/2006/relationships/image" Target="../media/image8.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2.png"/><Relationship Id="rId5" Type="http://schemas.openxmlformats.org/officeDocument/2006/relationships/image" Target="../media/image29.png"/><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s>
</file>

<file path=ppt/slides/_rels/slide18.xml.rels><?xml version="1.0" encoding="UTF-8" standalone="yes"?>
<Relationships xmlns="http://schemas.openxmlformats.org/package/2006/relationships"><Relationship Id="rId8" Type="http://schemas.openxmlformats.org/officeDocument/2006/relationships/image" Target="../media/image9.svg"/><Relationship Id="rId3" Type="http://schemas.openxmlformats.org/officeDocument/2006/relationships/image" Target="../media/image27.png"/><Relationship Id="rId7" Type="http://schemas.openxmlformats.org/officeDocument/2006/relationships/image" Target="../media/image8.png"/><Relationship Id="rId12" Type="http://schemas.openxmlformats.org/officeDocument/2006/relationships/image" Target="../media/image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0.svg"/><Relationship Id="rId11" Type="http://schemas.openxmlformats.org/officeDocument/2006/relationships/image" Target="../media/image2.png"/><Relationship Id="rId5" Type="http://schemas.openxmlformats.org/officeDocument/2006/relationships/image" Target="../media/image29.png"/><Relationship Id="rId10" Type="http://schemas.openxmlformats.org/officeDocument/2006/relationships/image" Target="../media/image32.svg"/><Relationship Id="rId4" Type="http://schemas.openxmlformats.org/officeDocument/2006/relationships/image" Target="../media/image28.sv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3.sv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3.jpeg"/><Relationship Id="rId4" Type="http://schemas.openxmlformats.org/officeDocument/2006/relationships/image" Target="../media/image13.sv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13.svg"/></Relationships>
</file>

<file path=ppt/slides/_rels/slide2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37.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6.svg"/><Relationship Id="rId4" Type="http://schemas.openxmlformats.org/officeDocument/2006/relationships/image" Target="../media/image35.png"/></Relationships>
</file>

<file path=ppt/slides/_rels/slide3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3.svg"/><Relationship Id="rId7" Type="http://schemas.openxmlformats.org/officeDocument/2006/relationships/image" Target="../media/image38.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24.png"/></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8" Type="http://schemas.openxmlformats.org/officeDocument/2006/relationships/image" Target="../media/image3.sv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slides/_rels/slide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3" Type="http://schemas.openxmlformats.org/officeDocument/2006/relationships/image" Target="../media/image40.sv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36.sv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3" Type="http://schemas.openxmlformats.org/officeDocument/2006/relationships/image" Target="../media/image12.png"/><Relationship Id="rId7"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7659121">
            <a:off x="15091031" y="5585714"/>
            <a:ext cx="7629294" cy="7828566"/>
          </a:xfrm>
          <a:custGeom>
            <a:avLst/>
            <a:gdLst/>
            <a:ahLst/>
            <a:cxnLst/>
            <a:rect l="l" t="t" r="r" b="b"/>
            <a:pathLst>
              <a:path w="7629294" h="7828566">
                <a:moveTo>
                  <a:pt x="0" y="0"/>
                </a:moveTo>
                <a:lnTo>
                  <a:pt x="7629294" y="0"/>
                </a:lnTo>
                <a:lnTo>
                  <a:pt x="7629294" y="7828566"/>
                </a:lnTo>
                <a:lnTo>
                  <a:pt x="0" y="78285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3258071" y="-4629150"/>
            <a:ext cx="9022634" cy="9258300"/>
          </a:xfrm>
          <a:custGeom>
            <a:avLst/>
            <a:gdLst/>
            <a:ahLst/>
            <a:cxnLst/>
            <a:rect l="l" t="t" r="r" b="b"/>
            <a:pathLst>
              <a:path w="9022634" h="9258300">
                <a:moveTo>
                  <a:pt x="0" y="0"/>
                </a:moveTo>
                <a:lnTo>
                  <a:pt x="9022634" y="0"/>
                </a:lnTo>
                <a:lnTo>
                  <a:pt x="9022634" y="9258300"/>
                </a:lnTo>
                <a:lnTo>
                  <a:pt x="0" y="92583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3084325" y="2552299"/>
            <a:ext cx="12119349" cy="6740065"/>
            <a:chOff x="0" y="0"/>
            <a:chExt cx="2340443" cy="1301616"/>
          </a:xfrm>
        </p:grpSpPr>
        <p:sp>
          <p:nvSpPr>
            <p:cNvPr id="6" name="Freeform 6"/>
            <p:cNvSpPr/>
            <p:nvPr/>
          </p:nvSpPr>
          <p:spPr>
            <a:xfrm>
              <a:off x="0" y="0"/>
              <a:ext cx="2340443" cy="1301616"/>
            </a:xfrm>
            <a:custGeom>
              <a:avLst/>
              <a:gdLst/>
              <a:ahLst/>
              <a:cxnLst/>
              <a:rect l="l" t="t" r="r" b="b"/>
              <a:pathLst>
                <a:path w="2340443" h="1301616">
                  <a:moveTo>
                    <a:pt x="0" y="0"/>
                  </a:moveTo>
                  <a:lnTo>
                    <a:pt x="2340443" y="0"/>
                  </a:lnTo>
                  <a:lnTo>
                    <a:pt x="2340443" y="1301616"/>
                  </a:lnTo>
                  <a:lnTo>
                    <a:pt x="0" y="1301616"/>
                  </a:lnTo>
                  <a:close/>
                </a:path>
              </a:pathLst>
            </a:custGeom>
            <a:solidFill>
              <a:srgbClr val="000000">
                <a:alpha val="0"/>
              </a:srgbClr>
            </a:solidFill>
            <a:ln w="38100" cap="sq">
              <a:solidFill>
                <a:srgbClr val="000000"/>
              </a:solidFill>
              <a:prstDash val="solid"/>
              <a:miter/>
            </a:ln>
          </p:spPr>
        </p:sp>
        <p:sp>
          <p:nvSpPr>
            <p:cNvPr id="7" name="TextBox 7"/>
            <p:cNvSpPr txBox="1"/>
            <p:nvPr/>
          </p:nvSpPr>
          <p:spPr>
            <a:xfrm>
              <a:off x="0" y="-19050"/>
              <a:ext cx="2340443" cy="1320666"/>
            </a:xfrm>
            <a:prstGeom prst="rect">
              <a:avLst/>
            </a:prstGeom>
          </p:spPr>
          <p:txBody>
            <a:bodyPr lIns="50800" tIns="50800" rIns="50800" bIns="50800" rtlCol="0" anchor="ctr"/>
            <a:lstStyle/>
            <a:p>
              <a:pPr algn="ctr">
                <a:lnSpc>
                  <a:spcPts val="2859"/>
                </a:lnSpc>
              </a:pPr>
              <a:endParaRPr/>
            </a:p>
          </p:txBody>
        </p:sp>
      </p:grpSp>
      <p:sp>
        <p:nvSpPr>
          <p:cNvPr id="8" name="Freeform 8"/>
          <p:cNvSpPr/>
          <p:nvPr/>
        </p:nvSpPr>
        <p:spPr>
          <a:xfrm>
            <a:off x="16028014" y="793833"/>
            <a:ext cx="596933" cy="613568"/>
          </a:xfrm>
          <a:custGeom>
            <a:avLst/>
            <a:gdLst/>
            <a:ahLst/>
            <a:cxnLst/>
            <a:rect l="l" t="t" r="r" b="b"/>
            <a:pathLst>
              <a:path w="596933" h="613568">
                <a:moveTo>
                  <a:pt x="0" y="0"/>
                </a:moveTo>
                <a:lnTo>
                  <a:pt x="596933" y="0"/>
                </a:lnTo>
                <a:lnTo>
                  <a:pt x="596933" y="613568"/>
                </a:lnTo>
                <a:lnTo>
                  <a:pt x="0" y="6135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9" name="TextBox 9"/>
          <p:cNvSpPr txBox="1"/>
          <p:nvPr/>
        </p:nvSpPr>
        <p:spPr>
          <a:xfrm>
            <a:off x="4236347" y="3080072"/>
            <a:ext cx="9815307" cy="5551169"/>
          </a:xfrm>
          <a:prstGeom prst="rect">
            <a:avLst/>
          </a:prstGeom>
        </p:spPr>
        <p:txBody>
          <a:bodyPr lIns="0" tIns="0" rIns="0" bIns="0" rtlCol="0" anchor="t">
            <a:spAutoFit/>
          </a:bodyPr>
          <a:lstStyle/>
          <a:p>
            <a:pPr algn="ctr">
              <a:lnSpc>
                <a:spcPts val="11040"/>
              </a:lnSpc>
            </a:pPr>
            <a:r>
              <a:rPr lang="en-US" sz="8000" b="1" spc="784">
                <a:solidFill>
                  <a:srgbClr val="231F20"/>
                </a:solidFill>
                <a:latin typeface="Oswald Bold"/>
                <a:ea typeface="Oswald Bold"/>
                <a:cs typeface="Oswald Bold"/>
                <a:sym typeface="Oswald Bold"/>
              </a:rPr>
              <a:t>THE CampusExpense Manager application</a:t>
            </a:r>
          </a:p>
        </p:txBody>
      </p:sp>
      <p:sp>
        <p:nvSpPr>
          <p:cNvPr id="10" name="TextBox 10"/>
          <p:cNvSpPr txBox="1"/>
          <p:nvPr/>
        </p:nvSpPr>
        <p:spPr>
          <a:xfrm>
            <a:off x="15393660" y="1538248"/>
            <a:ext cx="1865640" cy="284181"/>
          </a:xfrm>
          <a:prstGeom prst="rect">
            <a:avLst/>
          </a:prstGeom>
        </p:spPr>
        <p:txBody>
          <a:bodyPr lIns="0" tIns="0" rIns="0" bIns="0" rtlCol="0" anchor="t">
            <a:spAutoFit/>
          </a:bodyPr>
          <a:lstStyle/>
          <a:p>
            <a:pPr marL="0" lvl="0" indent="0" algn="ctr">
              <a:lnSpc>
                <a:spcPts val="2394"/>
              </a:lnSpc>
              <a:spcBef>
                <a:spcPct val="0"/>
              </a:spcBef>
            </a:pPr>
            <a:r>
              <a:rPr lang="en-US" sz="1735" b="1" spc="170">
                <a:solidFill>
                  <a:srgbClr val="231F20"/>
                </a:solidFill>
                <a:latin typeface="Montserrat Classic Bold"/>
                <a:ea typeface="Montserrat Classic Bold"/>
                <a:cs typeface="Montserrat Classic Bold"/>
                <a:sym typeface="Montserrat Classic Bold"/>
              </a:rPr>
              <a:t>GROUP 3</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428273" y="3081525"/>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2035253">
            <a:off x="14770276" y="5977086"/>
            <a:ext cx="7835077" cy="10939025"/>
          </a:xfrm>
          <a:custGeom>
            <a:avLst/>
            <a:gdLst/>
            <a:ahLst/>
            <a:cxnLst/>
            <a:rect l="l" t="t" r="r" b="b"/>
            <a:pathLst>
              <a:path w="7835077" h="10939025">
                <a:moveTo>
                  <a:pt x="0" y="0"/>
                </a:moveTo>
                <a:lnTo>
                  <a:pt x="7835077" y="0"/>
                </a:lnTo>
                <a:lnTo>
                  <a:pt x="7835077" y="10939025"/>
                </a:lnTo>
                <a:lnTo>
                  <a:pt x="0" y="109390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AutoShape 5"/>
          <p:cNvSpPr/>
          <p:nvPr/>
        </p:nvSpPr>
        <p:spPr>
          <a:xfrm>
            <a:off x="610558" y="6650009"/>
            <a:ext cx="15108918" cy="0"/>
          </a:xfrm>
          <a:prstGeom prst="line">
            <a:avLst/>
          </a:prstGeom>
          <a:ln w="38100" cap="flat">
            <a:solidFill>
              <a:srgbClr val="000000"/>
            </a:solidFill>
            <a:prstDash val="solid"/>
            <a:headEnd type="none" w="sm" len="sm"/>
            <a:tailEnd type="none" w="sm" len="sm"/>
          </a:ln>
        </p:spPr>
      </p:sp>
      <p:grpSp>
        <p:nvGrpSpPr>
          <p:cNvPr id="6" name="Group 6"/>
          <p:cNvGrpSpPr/>
          <p:nvPr/>
        </p:nvGrpSpPr>
        <p:grpSpPr>
          <a:xfrm>
            <a:off x="2164644" y="6400175"/>
            <a:ext cx="501082" cy="5010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8" name="TextBox 8"/>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812922" y="7795595"/>
            <a:ext cx="3204526" cy="624817"/>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ea typeface="DM Sans"/>
                <a:cs typeface="DM Sans"/>
                <a:sym typeface="DM Sans"/>
              </a:rPr>
              <a:t>Local database for offline data storage</a:t>
            </a:r>
          </a:p>
        </p:txBody>
      </p:sp>
      <p:sp>
        <p:nvSpPr>
          <p:cNvPr id="10" name="TextBox 10"/>
          <p:cNvSpPr txBox="1"/>
          <p:nvPr/>
        </p:nvSpPr>
        <p:spPr>
          <a:xfrm>
            <a:off x="1374552" y="3789255"/>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01</a:t>
            </a:r>
          </a:p>
        </p:txBody>
      </p:sp>
      <p:sp>
        <p:nvSpPr>
          <p:cNvPr id="11" name="TextBox 11"/>
          <p:cNvSpPr txBox="1"/>
          <p:nvPr/>
        </p:nvSpPr>
        <p:spPr>
          <a:xfrm>
            <a:off x="681658" y="7101146"/>
            <a:ext cx="3467055" cy="484899"/>
          </a:xfrm>
          <a:prstGeom prst="rect">
            <a:avLst/>
          </a:prstGeom>
        </p:spPr>
        <p:txBody>
          <a:bodyPr lIns="0" tIns="0" rIns="0" bIns="0" rtlCol="0" anchor="t">
            <a:spAutoFit/>
          </a:bodyPr>
          <a:lstStyle/>
          <a:p>
            <a:pPr algn="ctr">
              <a:lnSpc>
                <a:spcPts val="4073"/>
              </a:lnSpc>
            </a:pPr>
            <a:r>
              <a:rPr lang="en-US" sz="2951" b="1" spc="289">
                <a:solidFill>
                  <a:srgbClr val="231F20"/>
                </a:solidFill>
                <a:latin typeface="DM Sans Bold"/>
                <a:ea typeface="DM Sans Bold"/>
                <a:cs typeface="DM Sans Bold"/>
                <a:sym typeface="DM Sans Bold"/>
              </a:rPr>
              <a:t>SQLITE</a:t>
            </a:r>
          </a:p>
        </p:txBody>
      </p:sp>
      <p:sp>
        <p:nvSpPr>
          <p:cNvPr id="12" name="Freeform 12"/>
          <p:cNvSpPr/>
          <p:nvPr/>
        </p:nvSpPr>
        <p:spPr>
          <a:xfrm>
            <a:off x="4887605" y="3080248"/>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5650836" y="6400175"/>
            <a:ext cx="501082" cy="501082"/>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15" name="TextBox 1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16" name="TextBox 16"/>
          <p:cNvSpPr txBox="1"/>
          <p:nvPr/>
        </p:nvSpPr>
        <p:spPr>
          <a:xfrm>
            <a:off x="4887605" y="3788684"/>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02</a:t>
            </a:r>
          </a:p>
        </p:txBody>
      </p:sp>
      <p:sp>
        <p:nvSpPr>
          <p:cNvPr id="17" name="Freeform 17"/>
          <p:cNvSpPr/>
          <p:nvPr/>
        </p:nvSpPr>
        <p:spPr>
          <a:xfrm>
            <a:off x="9502501" y="3080248"/>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8" name="Group 18"/>
          <p:cNvGrpSpPr/>
          <p:nvPr/>
        </p:nvGrpSpPr>
        <p:grpSpPr>
          <a:xfrm>
            <a:off x="10265732" y="6400175"/>
            <a:ext cx="501082" cy="501082"/>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0" name="TextBox 20"/>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1" name="TextBox 21"/>
          <p:cNvSpPr txBox="1"/>
          <p:nvPr/>
        </p:nvSpPr>
        <p:spPr>
          <a:xfrm>
            <a:off x="9449279" y="3788684"/>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03</a:t>
            </a:r>
          </a:p>
        </p:txBody>
      </p:sp>
      <p:sp>
        <p:nvSpPr>
          <p:cNvPr id="22" name="Freeform 22"/>
          <p:cNvSpPr/>
          <p:nvPr/>
        </p:nvSpPr>
        <p:spPr>
          <a:xfrm>
            <a:off x="13211442" y="3081525"/>
            <a:ext cx="2027545" cy="3080525"/>
          </a:xfrm>
          <a:custGeom>
            <a:avLst/>
            <a:gdLst/>
            <a:ahLst/>
            <a:cxnLst/>
            <a:rect l="l" t="t" r="r" b="b"/>
            <a:pathLst>
              <a:path w="2027545" h="3080525">
                <a:moveTo>
                  <a:pt x="0" y="0"/>
                </a:moveTo>
                <a:lnTo>
                  <a:pt x="2027545" y="0"/>
                </a:lnTo>
                <a:lnTo>
                  <a:pt x="2027545" y="3080525"/>
                </a:lnTo>
                <a:lnTo>
                  <a:pt x="0" y="308052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23" name="Group 23"/>
          <p:cNvGrpSpPr/>
          <p:nvPr/>
        </p:nvGrpSpPr>
        <p:grpSpPr>
          <a:xfrm>
            <a:off x="13974673" y="6401451"/>
            <a:ext cx="501082" cy="501082"/>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31211"/>
            </a:solidFill>
          </p:spPr>
        </p:sp>
        <p:sp>
          <p:nvSpPr>
            <p:cNvPr id="25" name="TextBox 25"/>
            <p:cNvSpPr txBox="1"/>
            <p:nvPr/>
          </p:nvSpPr>
          <p:spPr>
            <a:xfrm>
              <a:off x="76200" y="57150"/>
              <a:ext cx="660400" cy="679450"/>
            </a:xfrm>
            <a:prstGeom prst="rect">
              <a:avLst/>
            </a:prstGeom>
          </p:spPr>
          <p:txBody>
            <a:bodyPr lIns="50800" tIns="50800" rIns="50800" bIns="50800" rtlCol="0" anchor="ctr"/>
            <a:lstStyle/>
            <a:p>
              <a:pPr algn="ctr">
                <a:lnSpc>
                  <a:spcPts val="2859"/>
                </a:lnSpc>
              </a:pPr>
              <a:endParaRPr/>
            </a:p>
          </p:txBody>
        </p:sp>
      </p:grpSp>
      <p:sp>
        <p:nvSpPr>
          <p:cNvPr id="26" name="TextBox 26"/>
          <p:cNvSpPr txBox="1"/>
          <p:nvPr/>
        </p:nvSpPr>
        <p:spPr>
          <a:xfrm>
            <a:off x="13276269" y="3789961"/>
            <a:ext cx="2027545" cy="1121713"/>
          </a:xfrm>
          <a:prstGeom prst="rect">
            <a:avLst/>
          </a:prstGeom>
        </p:spPr>
        <p:txBody>
          <a:bodyPr lIns="0" tIns="0" rIns="0" bIns="0" rtlCol="0" anchor="t">
            <a:spAutoFit/>
          </a:bodyPr>
          <a:lstStyle/>
          <a:p>
            <a:pPr algn="ctr">
              <a:lnSpc>
                <a:spcPts val="9141"/>
              </a:lnSpc>
            </a:pPr>
            <a:r>
              <a:rPr lang="en-US" sz="6624" b="1" spc="649">
                <a:solidFill>
                  <a:srgbClr val="FFFBFB"/>
                </a:solidFill>
                <a:latin typeface="DM Sans Bold"/>
                <a:ea typeface="DM Sans Bold"/>
                <a:cs typeface="DM Sans Bold"/>
                <a:sym typeface="DM Sans Bold"/>
              </a:rPr>
              <a:t>04</a:t>
            </a:r>
          </a:p>
        </p:txBody>
      </p:sp>
      <p:sp>
        <p:nvSpPr>
          <p:cNvPr id="27" name="TextBox 27"/>
          <p:cNvSpPr txBox="1"/>
          <p:nvPr/>
        </p:nvSpPr>
        <p:spPr>
          <a:xfrm>
            <a:off x="4044308" y="7051936"/>
            <a:ext cx="3815119" cy="484899"/>
          </a:xfrm>
          <a:prstGeom prst="rect">
            <a:avLst/>
          </a:prstGeom>
        </p:spPr>
        <p:txBody>
          <a:bodyPr lIns="0" tIns="0" rIns="0" bIns="0" rtlCol="0" anchor="t">
            <a:spAutoFit/>
          </a:bodyPr>
          <a:lstStyle/>
          <a:p>
            <a:pPr algn="ctr">
              <a:lnSpc>
                <a:spcPts val="4073"/>
              </a:lnSpc>
            </a:pPr>
            <a:r>
              <a:rPr lang="en-US" sz="2951" b="1" spc="289">
                <a:solidFill>
                  <a:srgbClr val="231F20"/>
                </a:solidFill>
                <a:latin typeface="DM Sans Bold"/>
                <a:ea typeface="DM Sans Bold"/>
                <a:cs typeface="DM Sans Bold"/>
                <a:sym typeface="DM Sans Bold"/>
              </a:rPr>
              <a:t>ANDROID STUDIO</a:t>
            </a:r>
          </a:p>
        </p:txBody>
      </p:sp>
      <p:sp>
        <p:nvSpPr>
          <p:cNvPr id="28" name="TextBox 28"/>
          <p:cNvSpPr txBox="1"/>
          <p:nvPr/>
        </p:nvSpPr>
        <p:spPr>
          <a:xfrm>
            <a:off x="8294131" y="7051936"/>
            <a:ext cx="4631572" cy="484899"/>
          </a:xfrm>
          <a:prstGeom prst="rect">
            <a:avLst/>
          </a:prstGeom>
        </p:spPr>
        <p:txBody>
          <a:bodyPr lIns="0" tIns="0" rIns="0" bIns="0" rtlCol="0" anchor="t">
            <a:spAutoFit/>
          </a:bodyPr>
          <a:lstStyle/>
          <a:p>
            <a:pPr algn="ctr">
              <a:lnSpc>
                <a:spcPts val="4073"/>
              </a:lnSpc>
            </a:pPr>
            <a:r>
              <a:rPr lang="en-US" sz="2951" b="1" spc="289">
                <a:solidFill>
                  <a:srgbClr val="231F20"/>
                </a:solidFill>
                <a:latin typeface="DM Sans Bold"/>
                <a:ea typeface="DM Sans Bold"/>
                <a:cs typeface="DM Sans Bold"/>
                <a:sym typeface="DM Sans Bold"/>
              </a:rPr>
              <a:t>JAVA FOR ANDROID</a:t>
            </a:r>
          </a:p>
        </p:txBody>
      </p:sp>
      <p:sp>
        <p:nvSpPr>
          <p:cNvPr id="29" name="TextBox 29"/>
          <p:cNvSpPr txBox="1"/>
          <p:nvPr/>
        </p:nvSpPr>
        <p:spPr>
          <a:xfrm>
            <a:off x="12870298" y="7101146"/>
            <a:ext cx="2709833" cy="484899"/>
          </a:xfrm>
          <a:prstGeom prst="rect">
            <a:avLst/>
          </a:prstGeom>
        </p:spPr>
        <p:txBody>
          <a:bodyPr lIns="0" tIns="0" rIns="0" bIns="0" rtlCol="0" anchor="t">
            <a:spAutoFit/>
          </a:bodyPr>
          <a:lstStyle/>
          <a:p>
            <a:pPr algn="ctr">
              <a:lnSpc>
                <a:spcPts val="4073"/>
              </a:lnSpc>
            </a:pPr>
            <a:r>
              <a:rPr lang="en-US" sz="2951" b="1" spc="289">
                <a:solidFill>
                  <a:srgbClr val="231F20"/>
                </a:solidFill>
                <a:latin typeface="DM Sans Bold"/>
                <a:ea typeface="DM Sans Bold"/>
                <a:cs typeface="DM Sans Bold"/>
                <a:sym typeface="DM Sans Bold"/>
              </a:rPr>
              <a:t>FIGMA</a:t>
            </a:r>
          </a:p>
        </p:txBody>
      </p:sp>
      <p:sp>
        <p:nvSpPr>
          <p:cNvPr id="30" name="Freeform 30"/>
          <p:cNvSpPr/>
          <p:nvPr/>
        </p:nvSpPr>
        <p:spPr>
          <a:xfrm rot="-10799999">
            <a:off x="-2845445" y="-5986117"/>
            <a:ext cx="6912006" cy="9650270"/>
          </a:xfrm>
          <a:custGeom>
            <a:avLst/>
            <a:gdLst/>
            <a:ahLst/>
            <a:cxnLst/>
            <a:rect l="l" t="t" r="r" b="b"/>
            <a:pathLst>
              <a:path w="6912006" h="9650270">
                <a:moveTo>
                  <a:pt x="0" y="0"/>
                </a:moveTo>
                <a:lnTo>
                  <a:pt x="6912006" y="0"/>
                </a:lnTo>
                <a:lnTo>
                  <a:pt x="6912006" y="9650270"/>
                </a:lnTo>
                <a:lnTo>
                  <a:pt x="0" y="965027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TextBox 31"/>
          <p:cNvSpPr txBox="1"/>
          <p:nvPr/>
        </p:nvSpPr>
        <p:spPr>
          <a:xfrm>
            <a:off x="610558" y="509796"/>
            <a:ext cx="17677442" cy="1162928"/>
          </a:xfrm>
          <a:prstGeom prst="rect">
            <a:avLst/>
          </a:prstGeom>
        </p:spPr>
        <p:txBody>
          <a:bodyPr lIns="0" tIns="0" rIns="0" bIns="0" rtlCol="0" anchor="t">
            <a:spAutoFit/>
          </a:bodyPr>
          <a:lstStyle/>
          <a:p>
            <a:pPr marL="0" lvl="0" indent="0" algn="l">
              <a:lnSpc>
                <a:spcPts val="8868"/>
              </a:lnSpc>
            </a:pPr>
            <a:r>
              <a:rPr lang="en-US" sz="8445" b="1" spc="827">
                <a:solidFill>
                  <a:srgbClr val="231F20"/>
                </a:solidFill>
                <a:latin typeface="Oswald Bold"/>
                <a:ea typeface="Oswald Bold"/>
                <a:cs typeface="Oswald Bold"/>
                <a:sym typeface="Oswald Bold"/>
              </a:rPr>
              <a:t>TOOLS AND TECHNOLOGIES USED</a:t>
            </a:r>
          </a:p>
        </p:txBody>
      </p:sp>
      <p:sp>
        <p:nvSpPr>
          <p:cNvPr id="32" name="TextBox 32"/>
          <p:cNvSpPr txBox="1"/>
          <p:nvPr/>
        </p:nvSpPr>
        <p:spPr>
          <a:xfrm>
            <a:off x="4349605" y="7795595"/>
            <a:ext cx="3204526" cy="944020"/>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ea typeface="DM Sans"/>
                <a:cs typeface="DM Sans"/>
                <a:sym typeface="DM Sans"/>
              </a:rPr>
              <a:t>Integrated development environment for Android app development</a:t>
            </a:r>
          </a:p>
        </p:txBody>
      </p:sp>
      <p:sp>
        <p:nvSpPr>
          <p:cNvPr id="33" name="TextBox 33"/>
          <p:cNvSpPr txBox="1"/>
          <p:nvPr/>
        </p:nvSpPr>
        <p:spPr>
          <a:xfrm>
            <a:off x="8661803" y="7795595"/>
            <a:ext cx="3708941" cy="2220830"/>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ea typeface="DM Sans"/>
                <a:cs typeface="DM Sans"/>
                <a:sym typeface="DM Sans"/>
              </a:rPr>
              <a:t>JAVA is a programming language which is used in Android App Development. The primary goals of JAVA is to be simple, object-oriented, robust, secure and high level.</a:t>
            </a:r>
          </a:p>
        </p:txBody>
      </p:sp>
      <p:sp>
        <p:nvSpPr>
          <p:cNvPr id="34" name="TextBox 34"/>
          <p:cNvSpPr txBox="1"/>
          <p:nvPr/>
        </p:nvSpPr>
        <p:spPr>
          <a:xfrm>
            <a:off x="12622952" y="7795595"/>
            <a:ext cx="3204526" cy="1263222"/>
          </a:xfrm>
          <a:prstGeom prst="rect">
            <a:avLst/>
          </a:prstGeom>
        </p:spPr>
        <p:txBody>
          <a:bodyPr lIns="0" tIns="0" rIns="0" bIns="0" rtlCol="0" anchor="t">
            <a:spAutoFit/>
          </a:bodyPr>
          <a:lstStyle/>
          <a:p>
            <a:pPr algn="ctr">
              <a:lnSpc>
                <a:spcPts val="2545"/>
              </a:lnSpc>
            </a:pPr>
            <a:r>
              <a:rPr lang="en-US" sz="1844" spc="180">
                <a:solidFill>
                  <a:srgbClr val="231F20"/>
                </a:solidFill>
                <a:latin typeface="DM Sans"/>
                <a:ea typeface="DM Sans"/>
                <a:cs typeface="DM Sans"/>
                <a:sym typeface="DM Sans"/>
              </a:rPr>
              <a:t> A powerful design tool for creating user interfaces and prototyping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589537" y="801402"/>
            <a:ext cx="16148245"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DEVELOPMENT METHODOLOGY</a:t>
            </a:r>
          </a:p>
        </p:txBody>
      </p:sp>
      <p:sp>
        <p:nvSpPr>
          <p:cNvPr id="9" name="Freeform 9"/>
          <p:cNvSpPr/>
          <p:nvPr/>
        </p:nvSpPr>
        <p:spPr>
          <a:xfrm>
            <a:off x="8663659" y="7301683"/>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2106315" y="916588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986824" y="4403171"/>
            <a:ext cx="13353670" cy="3764042"/>
          </a:xfrm>
          <a:prstGeom prst="rect">
            <a:avLst/>
          </a:prstGeom>
        </p:spPr>
        <p:txBody>
          <a:bodyPr lIns="0" tIns="0" rIns="0" bIns="0" rtlCol="0" anchor="t">
            <a:spAutoFit/>
          </a:bodyPr>
          <a:lstStyle/>
          <a:p>
            <a:pPr algn="l">
              <a:lnSpc>
                <a:spcPts val="2774"/>
              </a:lnSpc>
            </a:pPr>
            <a:r>
              <a:rPr lang="en-US" sz="2010" spc="197">
                <a:solidFill>
                  <a:srgbClr val="231F20"/>
                </a:solidFill>
                <a:latin typeface="DM Sans"/>
                <a:ea typeface="DM Sans"/>
                <a:cs typeface="DM Sans"/>
                <a:sym typeface="DM Sans"/>
              </a:rPr>
              <a:t>Agile Development has been chosen as the primary methodology for this project. This iterative approach aligns well with the dynamic nature of software development and the evolving requirements of our target audience.</a:t>
            </a:r>
          </a:p>
          <a:p>
            <a:pPr algn="l">
              <a:lnSpc>
                <a:spcPts val="2774"/>
              </a:lnSpc>
            </a:pPr>
            <a:r>
              <a:rPr lang="en-US" sz="2010" spc="197">
                <a:solidFill>
                  <a:srgbClr val="231F20"/>
                </a:solidFill>
                <a:latin typeface="DM Sans"/>
                <a:ea typeface="DM Sans"/>
                <a:cs typeface="DM Sans"/>
                <a:sym typeface="DM Sans"/>
              </a:rPr>
              <a:t>Key Benefits of Agile Development:</a:t>
            </a:r>
          </a:p>
          <a:p>
            <a:pPr marL="434050" lvl="1" indent="-217025" algn="l">
              <a:lnSpc>
                <a:spcPts val="2774"/>
              </a:lnSpc>
              <a:buFont typeface="Arial"/>
              <a:buChar char="•"/>
            </a:pPr>
            <a:r>
              <a:rPr lang="en-US" sz="2010" b="1" spc="197">
                <a:solidFill>
                  <a:srgbClr val="231F20"/>
                </a:solidFill>
                <a:latin typeface="DM Sans Bold"/>
                <a:ea typeface="DM Sans Bold"/>
                <a:cs typeface="DM Sans Bold"/>
                <a:sym typeface="DM Sans Bold"/>
              </a:rPr>
              <a:t>Flexibility</a:t>
            </a:r>
            <a:r>
              <a:rPr lang="en-US" sz="2010" spc="197">
                <a:solidFill>
                  <a:srgbClr val="231F20"/>
                </a:solidFill>
                <a:latin typeface="DM Sans"/>
                <a:ea typeface="DM Sans"/>
                <a:cs typeface="DM Sans"/>
                <a:sym typeface="DM Sans"/>
              </a:rPr>
              <a:t>: Agile allows for adaptability to changing requirements and unforeseen challenges.</a:t>
            </a:r>
          </a:p>
          <a:p>
            <a:pPr marL="434050" lvl="1" indent="-217025" algn="l">
              <a:lnSpc>
                <a:spcPts val="2774"/>
              </a:lnSpc>
              <a:buFont typeface="Arial"/>
              <a:buChar char="•"/>
            </a:pPr>
            <a:r>
              <a:rPr lang="en-US" sz="2010" b="1" spc="197">
                <a:solidFill>
                  <a:srgbClr val="231F20"/>
                </a:solidFill>
                <a:latin typeface="DM Sans Bold"/>
                <a:ea typeface="DM Sans Bold"/>
                <a:cs typeface="DM Sans Bold"/>
                <a:sym typeface="DM Sans Bold"/>
              </a:rPr>
              <a:t>Rapid Iteration:</a:t>
            </a:r>
            <a:r>
              <a:rPr lang="en-US" sz="2010" spc="197">
                <a:solidFill>
                  <a:srgbClr val="231F20"/>
                </a:solidFill>
                <a:latin typeface="DM Sans"/>
                <a:ea typeface="DM Sans"/>
                <a:cs typeface="DM Sans"/>
                <a:sym typeface="DM Sans"/>
              </a:rPr>
              <a:t> Frequent iterations enable quick delivery of features and early feedback.</a:t>
            </a:r>
          </a:p>
          <a:p>
            <a:pPr marL="434050" lvl="1" indent="-217025" algn="l">
              <a:lnSpc>
                <a:spcPts val="2774"/>
              </a:lnSpc>
              <a:buFont typeface="Arial"/>
              <a:buChar char="•"/>
            </a:pPr>
            <a:r>
              <a:rPr lang="en-US" sz="2010" b="1" spc="197">
                <a:solidFill>
                  <a:srgbClr val="231F20"/>
                </a:solidFill>
                <a:latin typeface="DM Sans Bold"/>
                <a:ea typeface="DM Sans Bold"/>
                <a:cs typeface="DM Sans Bold"/>
                <a:sym typeface="DM Sans Bold"/>
              </a:rPr>
              <a:t>Collaboration:</a:t>
            </a:r>
            <a:r>
              <a:rPr lang="en-US" sz="2010" spc="197">
                <a:solidFill>
                  <a:srgbClr val="231F20"/>
                </a:solidFill>
                <a:latin typeface="DM Sans"/>
                <a:ea typeface="DM Sans"/>
                <a:cs typeface="DM Sans"/>
                <a:sym typeface="DM Sans"/>
              </a:rPr>
              <a:t> Strong collaboration between the development team and stakeholders.</a:t>
            </a:r>
          </a:p>
          <a:p>
            <a:pPr marL="434050" lvl="1" indent="-217025" algn="l">
              <a:lnSpc>
                <a:spcPts val="2774"/>
              </a:lnSpc>
              <a:buFont typeface="Arial"/>
              <a:buChar char="•"/>
            </a:pPr>
            <a:r>
              <a:rPr lang="en-US" sz="2010" b="1" spc="197">
                <a:solidFill>
                  <a:srgbClr val="231F20"/>
                </a:solidFill>
                <a:latin typeface="DM Sans Bold"/>
                <a:ea typeface="DM Sans Bold"/>
                <a:cs typeface="DM Sans Bold"/>
                <a:sym typeface="DM Sans Bold"/>
              </a:rPr>
              <a:t>Continuous Improvement: </a:t>
            </a:r>
            <a:r>
              <a:rPr lang="en-US" sz="2010" spc="197">
                <a:solidFill>
                  <a:srgbClr val="231F20"/>
                </a:solidFill>
                <a:latin typeface="DM Sans"/>
                <a:ea typeface="DM Sans"/>
                <a:cs typeface="DM Sans"/>
                <a:sym typeface="DM Sans"/>
              </a:rPr>
              <a:t>Continuous learning and improvement throughout the development process.</a:t>
            </a:r>
          </a:p>
          <a:p>
            <a:pPr algn="l">
              <a:lnSpc>
                <a:spcPts val="2774"/>
              </a:lnSpc>
            </a:pPr>
            <a:endParaRPr lang="en-US" sz="2010" spc="197">
              <a:solidFill>
                <a:srgbClr val="231F20"/>
              </a:solidFill>
              <a:latin typeface="DM Sans"/>
              <a:ea typeface="DM Sans"/>
              <a:cs typeface="DM Sans"/>
              <a:sym typeface="DM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294768" y="801402"/>
            <a:ext cx="17698463"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INITIAL DESIGN AND PROTOTYPING</a:t>
            </a:r>
          </a:p>
        </p:txBody>
      </p:sp>
      <p:sp>
        <p:nvSpPr>
          <p:cNvPr id="9" name="Freeform 9"/>
          <p:cNvSpPr/>
          <p:nvPr/>
        </p:nvSpPr>
        <p:spPr>
          <a:xfrm>
            <a:off x="8663659" y="7301683"/>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2106315" y="916588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986824" y="4060271"/>
            <a:ext cx="13353670" cy="4449842"/>
          </a:xfrm>
          <a:prstGeom prst="rect">
            <a:avLst/>
          </a:prstGeom>
        </p:spPr>
        <p:txBody>
          <a:bodyPr lIns="0" tIns="0" rIns="0" bIns="0" rtlCol="0" anchor="t">
            <a:spAutoFit/>
          </a:bodyPr>
          <a:lstStyle/>
          <a:p>
            <a:pPr algn="l">
              <a:lnSpc>
                <a:spcPts val="2774"/>
              </a:lnSpc>
            </a:pPr>
            <a:r>
              <a:rPr lang="en-US" sz="2010" spc="197">
                <a:solidFill>
                  <a:srgbClr val="231F20"/>
                </a:solidFill>
                <a:latin typeface="DM Sans"/>
                <a:ea typeface="DM Sans"/>
                <a:cs typeface="DM Sans"/>
                <a:sym typeface="DM Sans"/>
              </a:rPr>
              <a:t>User Research: Conducted interviews and surveys to understand user needs and pain points.</a:t>
            </a:r>
          </a:p>
          <a:p>
            <a:pPr algn="l">
              <a:lnSpc>
                <a:spcPts val="2774"/>
              </a:lnSpc>
            </a:pPr>
            <a:r>
              <a:rPr lang="en-US" sz="2010" spc="197">
                <a:solidFill>
                  <a:srgbClr val="231F20"/>
                </a:solidFill>
                <a:latin typeface="DM Sans"/>
                <a:ea typeface="DM Sans"/>
                <a:cs typeface="DM Sans"/>
                <a:sym typeface="DM Sans"/>
              </a:rPr>
              <a:t>Wireframing: Created low-fidelity wireframes to visualize the app's basic structure and layout.</a:t>
            </a:r>
          </a:p>
          <a:p>
            <a:pPr algn="l">
              <a:lnSpc>
                <a:spcPts val="2774"/>
              </a:lnSpc>
            </a:pPr>
            <a:r>
              <a:rPr lang="en-US" sz="2010" spc="197">
                <a:solidFill>
                  <a:srgbClr val="231F20"/>
                </a:solidFill>
                <a:latin typeface="DM Sans"/>
                <a:ea typeface="DM Sans"/>
                <a:cs typeface="DM Sans"/>
                <a:sym typeface="DM Sans"/>
              </a:rPr>
              <a:t>Prototyping: Developed high-fidelity prototypes using Figma to simulate the app's user interface and interaction.</a:t>
            </a:r>
          </a:p>
          <a:p>
            <a:pPr algn="l">
              <a:lnSpc>
                <a:spcPts val="2774"/>
              </a:lnSpc>
            </a:pPr>
            <a:endParaRPr lang="en-US" sz="2010" spc="197">
              <a:solidFill>
                <a:srgbClr val="231F20"/>
              </a:solidFill>
              <a:latin typeface="DM Sans"/>
              <a:ea typeface="DM Sans"/>
              <a:cs typeface="DM Sans"/>
              <a:sym typeface="DM Sans"/>
            </a:endParaRP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User Feedback:</a:t>
            </a:r>
          </a:p>
          <a:p>
            <a:pPr marL="868099" lvl="2" indent="-289366" algn="l">
              <a:lnSpc>
                <a:spcPts val="2774"/>
              </a:lnSpc>
              <a:buFont typeface="Arial"/>
              <a:buChar char="⚬"/>
            </a:pPr>
            <a:r>
              <a:rPr lang="en-US" sz="2010" spc="197">
                <a:solidFill>
                  <a:srgbClr val="231F20"/>
                </a:solidFill>
                <a:latin typeface="DM Sans"/>
                <a:ea typeface="DM Sans"/>
                <a:cs typeface="DM Sans"/>
                <a:sym typeface="DM Sans"/>
              </a:rPr>
              <a:t>Conducted usability testing with a small group of students to gather feedback on the prototype.</a:t>
            </a:r>
          </a:p>
          <a:p>
            <a:pPr marL="868099" lvl="2" indent="-289366" algn="l">
              <a:lnSpc>
                <a:spcPts val="2774"/>
              </a:lnSpc>
              <a:buFont typeface="Arial"/>
              <a:buChar char="⚬"/>
            </a:pPr>
            <a:r>
              <a:rPr lang="en-US" sz="2010" spc="197">
                <a:solidFill>
                  <a:srgbClr val="231F20"/>
                </a:solidFill>
                <a:latin typeface="DM Sans"/>
                <a:ea typeface="DM Sans"/>
                <a:cs typeface="DM Sans"/>
                <a:sym typeface="DM Sans"/>
              </a:rPr>
              <a:t>Key feedback points:</a:t>
            </a:r>
          </a:p>
          <a:p>
            <a:pPr marL="1302149" lvl="3" indent="-325537" algn="l">
              <a:lnSpc>
                <a:spcPts val="2774"/>
              </a:lnSpc>
              <a:buFont typeface="Arial"/>
              <a:buChar char="￭"/>
            </a:pPr>
            <a:r>
              <a:rPr lang="en-US" sz="2010" spc="197">
                <a:solidFill>
                  <a:srgbClr val="231F20"/>
                </a:solidFill>
                <a:latin typeface="DM Sans"/>
                <a:ea typeface="DM Sans"/>
                <a:cs typeface="DM Sans"/>
                <a:sym typeface="DM Sans"/>
              </a:rPr>
              <a:t>Simplify the expense categorization process.</a:t>
            </a:r>
          </a:p>
          <a:p>
            <a:pPr marL="1302149" lvl="3" indent="-325537" algn="l">
              <a:lnSpc>
                <a:spcPts val="2774"/>
              </a:lnSpc>
              <a:buFont typeface="Arial"/>
              <a:buChar char="￭"/>
            </a:pPr>
            <a:r>
              <a:rPr lang="en-US" sz="2010" spc="197">
                <a:solidFill>
                  <a:srgbClr val="231F20"/>
                </a:solidFill>
                <a:latin typeface="DM Sans"/>
                <a:ea typeface="DM Sans"/>
                <a:cs typeface="DM Sans"/>
                <a:sym typeface="DM Sans"/>
              </a:rPr>
              <a:t>Improve the clarity of budget visualizations.</a:t>
            </a:r>
          </a:p>
          <a:p>
            <a:pPr marL="1302149" lvl="3" indent="-325537" algn="l">
              <a:lnSpc>
                <a:spcPts val="2774"/>
              </a:lnSpc>
              <a:buFont typeface="Arial"/>
              <a:buChar char="￭"/>
            </a:pPr>
            <a:r>
              <a:rPr lang="en-US" sz="2010" spc="197">
                <a:solidFill>
                  <a:srgbClr val="231F20"/>
                </a:solidFill>
                <a:latin typeface="DM Sans"/>
                <a:ea typeface="DM Sans"/>
                <a:cs typeface="DM Sans"/>
                <a:sym typeface="DM Sans"/>
              </a:rPr>
              <a:t>Enhance the overall app's visual appeal.</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981273" y="9464398"/>
            <a:ext cx="4876482" cy="516424"/>
          </a:xfrm>
          <a:custGeom>
            <a:avLst/>
            <a:gdLst/>
            <a:ahLst/>
            <a:cxnLst/>
            <a:rect l="l" t="t" r="r" b="b"/>
            <a:pathLst>
              <a:path w="4876482" h="516424">
                <a:moveTo>
                  <a:pt x="0" y="0"/>
                </a:moveTo>
                <a:lnTo>
                  <a:pt x="4876482" y="0"/>
                </a:lnTo>
                <a:lnTo>
                  <a:pt x="4876482" y="516423"/>
                </a:lnTo>
                <a:lnTo>
                  <a:pt x="0" y="516423"/>
                </a:lnTo>
                <a:lnTo>
                  <a:pt x="0" y="0"/>
                </a:lnTo>
                <a:close/>
              </a:path>
            </a:pathLst>
          </a:custGeom>
          <a:blipFill>
            <a:blip r:embed="rId5"/>
            <a:stretch>
              <a:fillRect t="-86495"/>
            </a:stretch>
          </a:blipFill>
        </p:spPr>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a:off x="1028700" y="4850502"/>
            <a:ext cx="3131958" cy="5436498"/>
            <a:chOff x="0" y="0"/>
            <a:chExt cx="3446780" cy="5982970"/>
          </a:xfrm>
        </p:grpSpPr>
        <p:sp>
          <p:nvSpPr>
            <p:cNvPr id="7" name="Freeform 7"/>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6"/>
              <a:stretch>
                <a:fillRect l="-1851" r="-1851"/>
              </a:stretch>
            </a:blipFill>
          </p:spPr>
        </p:sp>
        <p:sp>
          <p:nvSpPr>
            <p:cNvPr id="8" name="Freeform 8"/>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363636"/>
            </a:solidFill>
          </p:spPr>
        </p:sp>
        <p:sp>
          <p:nvSpPr>
            <p:cNvPr id="9" name="Freeform 9"/>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727171"/>
            </a:solidFill>
          </p:spPr>
        </p:sp>
      </p:grpSp>
      <p:sp>
        <p:nvSpPr>
          <p:cNvPr id="10" name="Freeform 10"/>
          <p:cNvSpPr/>
          <p:nvPr/>
        </p:nvSpPr>
        <p:spPr>
          <a:xfrm>
            <a:off x="4790825" y="4854638"/>
            <a:ext cx="3216740" cy="5463677"/>
          </a:xfrm>
          <a:custGeom>
            <a:avLst/>
            <a:gdLst/>
            <a:ahLst/>
            <a:cxnLst/>
            <a:rect l="l" t="t" r="r" b="b"/>
            <a:pathLst>
              <a:path w="3216740" h="5463677">
                <a:moveTo>
                  <a:pt x="0" y="0"/>
                </a:moveTo>
                <a:lnTo>
                  <a:pt x="3216740" y="0"/>
                </a:lnTo>
                <a:lnTo>
                  <a:pt x="3216740" y="5463677"/>
                </a:lnTo>
                <a:lnTo>
                  <a:pt x="0" y="5463677"/>
                </a:lnTo>
                <a:lnTo>
                  <a:pt x="0" y="0"/>
                </a:lnTo>
                <a:close/>
              </a:path>
            </a:pathLst>
          </a:custGeom>
          <a:blipFill>
            <a:blip r:embed="rId7"/>
            <a:stretch>
              <a:fillRect/>
            </a:stretch>
          </a:blipFill>
        </p:spPr>
      </p:sp>
      <p:sp>
        <p:nvSpPr>
          <p:cNvPr id="11" name="TextBox 11"/>
          <p:cNvSpPr txBox="1"/>
          <p:nvPr/>
        </p:nvSpPr>
        <p:spPr>
          <a:xfrm>
            <a:off x="365308" y="443562"/>
            <a:ext cx="18168268" cy="1303627"/>
          </a:xfrm>
          <a:prstGeom prst="rect">
            <a:avLst/>
          </a:prstGeom>
        </p:spPr>
        <p:txBody>
          <a:bodyPr lIns="0" tIns="0" rIns="0" bIns="0" rtlCol="0" anchor="t">
            <a:spAutoFit/>
          </a:bodyPr>
          <a:lstStyle/>
          <a:p>
            <a:pPr marL="0" lvl="0" indent="0" algn="l">
              <a:lnSpc>
                <a:spcPts val="9903"/>
              </a:lnSpc>
            </a:pPr>
            <a:r>
              <a:rPr lang="en-US" sz="9431" b="1" spc="924">
                <a:solidFill>
                  <a:srgbClr val="231F20"/>
                </a:solidFill>
                <a:latin typeface="Oswald Bold"/>
                <a:ea typeface="Oswald Bold"/>
                <a:cs typeface="Oswald Bold"/>
                <a:sym typeface="Oswald Bold"/>
              </a:rPr>
              <a:t>USER INTERFACE (UI) DESIGN</a:t>
            </a:r>
          </a:p>
        </p:txBody>
      </p:sp>
      <p:sp>
        <p:nvSpPr>
          <p:cNvPr id="12" name="TextBox 12"/>
          <p:cNvSpPr txBox="1"/>
          <p:nvPr/>
        </p:nvSpPr>
        <p:spPr>
          <a:xfrm>
            <a:off x="365308" y="1953596"/>
            <a:ext cx="16230600" cy="2386039"/>
          </a:xfrm>
          <a:prstGeom prst="rect">
            <a:avLst/>
          </a:prstGeom>
        </p:spPr>
        <p:txBody>
          <a:bodyPr lIns="0" tIns="0" rIns="0" bIns="0" rtlCol="0" anchor="t">
            <a:spAutoFit/>
          </a:bodyPr>
          <a:lstStyle/>
          <a:p>
            <a:pPr algn="l">
              <a:lnSpc>
                <a:spcPts val="3160"/>
              </a:lnSpc>
            </a:pPr>
            <a:r>
              <a:rPr lang="en-US" sz="2290" spc="224">
                <a:solidFill>
                  <a:srgbClr val="231F20"/>
                </a:solidFill>
                <a:latin typeface="DM Sans"/>
                <a:ea typeface="DM Sans"/>
                <a:cs typeface="DM Sans"/>
                <a:sym typeface="DM Sans"/>
              </a:rPr>
              <a:t>Design Principles:</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Simplicity: A clean and minimalist design to reduce cognitive load.</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Intuitiveness: Self-explanatory interface elements and a logical flow.</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Consistency: Consistent use of typography, color palette, and iconography.</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Accessibility: Adherence to accessibility guidelines to ensure inclusivity.</a:t>
            </a:r>
          </a:p>
          <a:p>
            <a:pPr algn="l">
              <a:lnSpc>
                <a:spcPts val="3160"/>
              </a:lnSpc>
            </a:pPr>
            <a:endParaRPr lang="en-US" sz="2290" spc="224">
              <a:solidFill>
                <a:srgbClr val="231F20"/>
              </a:solidFill>
              <a:latin typeface="DM Sans"/>
              <a:ea typeface="DM Sans"/>
              <a:cs typeface="DM Sans"/>
              <a:sym typeface="DM Sans"/>
            </a:endParaRPr>
          </a:p>
        </p:txBody>
      </p:sp>
      <p:sp>
        <p:nvSpPr>
          <p:cNvPr id="13" name="TextBox 13"/>
          <p:cNvSpPr txBox="1"/>
          <p:nvPr/>
        </p:nvSpPr>
        <p:spPr>
          <a:xfrm>
            <a:off x="365308" y="4383124"/>
            <a:ext cx="16230600" cy="385789"/>
          </a:xfrm>
          <a:prstGeom prst="rect">
            <a:avLst/>
          </a:prstGeom>
        </p:spPr>
        <p:txBody>
          <a:bodyPr lIns="0" tIns="0" rIns="0" bIns="0" rtlCol="0" anchor="t">
            <a:spAutoFit/>
          </a:bodyPr>
          <a:lstStyle/>
          <a:p>
            <a:pPr algn="l">
              <a:lnSpc>
                <a:spcPts val="3160"/>
              </a:lnSpc>
            </a:pPr>
            <a:r>
              <a:rPr lang="en-US" sz="2290" spc="224">
                <a:solidFill>
                  <a:srgbClr val="231F20"/>
                </a:solidFill>
                <a:latin typeface="DM Sans"/>
                <a:ea typeface="DM Sans"/>
                <a:cs typeface="DM Sans"/>
                <a:sym typeface="DM Sans"/>
              </a:rPr>
              <a:t> (UI) Design</a:t>
            </a:r>
          </a:p>
        </p:txBody>
      </p:sp>
      <p:sp>
        <p:nvSpPr>
          <p:cNvPr id="14" name="TextBox 14"/>
          <p:cNvSpPr txBox="1"/>
          <p:nvPr/>
        </p:nvSpPr>
        <p:spPr>
          <a:xfrm>
            <a:off x="8636215" y="5956631"/>
            <a:ext cx="9486244" cy="3186139"/>
          </a:xfrm>
          <a:prstGeom prst="rect">
            <a:avLst/>
          </a:prstGeom>
        </p:spPr>
        <p:txBody>
          <a:bodyPr lIns="0" tIns="0" rIns="0" bIns="0" rtlCol="0" anchor="t">
            <a:spAutoFit/>
          </a:bodyPr>
          <a:lstStyle/>
          <a:p>
            <a:pPr algn="l">
              <a:lnSpc>
                <a:spcPts val="3160"/>
              </a:lnSpc>
            </a:pPr>
            <a:r>
              <a:rPr lang="en-US" sz="2290" spc="224">
                <a:solidFill>
                  <a:srgbClr val="231F20"/>
                </a:solidFill>
                <a:latin typeface="DM Sans"/>
                <a:ea typeface="DM Sans"/>
                <a:cs typeface="DM Sans"/>
                <a:sym typeface="DM Sans"/>
              </a:rPr>
              <a:t>Design Rationale:</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Minimalistic Design: A clean and uncluttered interface reduces cognitive load and improves user experience.</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Clear Call-to-Action Buttons: Prominent buttons encourage user interaction.</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Error Handling: Informative error messages guide users to correct input mistakes.</a:t>
            </a:r>
          </a:p>
          <a:p>
            <a:pPr algn="l">
              <a:lnSpc>
                <a:spcPts val="3160"/>
              </a:lnSpc>
            </a:pPr>
            <a:endParaRPr lang="en-US" sz="2290" spc="224">
              <a:solidFill>
                <a:srgbClr val="231F20"/>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a:grpSpLocks noChangeAspect="1"/>
          </p:cNvGrpSpPr>
          <p:nvPr/>
        </p:nvGrpSpPr>
        <p:grpSpPr>
          <a:xfrm>
            <a:off x="1538888" y="2834644"/>
            <a:ext cx="3131958" cy="5436498"/>
            <a:chOff x="0" y="0"/>
            <a:chExt cx="3446780" cy="5982970"/>
          </a:xfrm>
        </p:grpSpPr>
        <p:sp>
          <p:nvSpPr>
            <p:cNvPr id="7" name="Freeform 7"/>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6"/>
              <a:stretch>
                <a:fillRect l="-1083" r="-1083"/>
              </a:stretch>
            </a:blipFill>
          </p:spPr>
        </p:sp>
        <p:sp>
          <p:nvSpPr>
            <p:cNvPr id="8" name="Freeform 8"/>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363636"/>
            </a:solidFill>
          </p:spPr>
        </p:sp>
        <p:sp>
          <p:nvSpPr>
            <p:cNvPr id="9" name="Freeform 9"/>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727171"/>
            </a:solidFill>
          </p:spPr>
        </p:sp>
      </p:grpSp>
      <p:grpSp>
        <p:nvGrpSpPr>
          <p:cNvPr id="10" name="Group 10"/>
          <p:cNvGrpSpPr>
            <a:grpSpLocks noChangeAspect="1"/>
          </p:cNvGrpSpPr>
          <p:nvPr/>
        </p:nvGrpSpPr>
        <p:grpSpPr>
          <a:xfrm>
            <a:off x="9413968" y="2834644"/>
            <a:ext cx="3131958" cy="5436498"/>
            <a:chOff x="0" y="0"/>
            <a:chExt cx="3446780" cy="5982970"/>
          </a:xfrm>
        </p:grpSpPr>
        <p:sp>
          <p:nvSpPr>
            <p:cNvPr id="11" name="Freeform 11"/>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7"/>
              <a:stretch>
                <a:fillRect l="-1303" r="-1303"/>
              </a:stretch>
            </a:blipFill>
          </p:spPr>
        </p:sp>
        <p:sp>
          <p:nvSpPr>
            <p:cNvPr id="12" name="Freeform 12"/>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363636"/>
            </a:solidFill>
          </p:spPr>
        </p:sp>
        <p:sp>
          <p:nvSpPr>
            <p:cNvPr id="13" name="Freeform 13"/>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727171"/>
            </a:solidFill>
          </p:spPr>
        </p:sp>
      </p:grpSp>
      <p:sp>
        <p:nvSpPr>
          <p:cNvPr id="14" name="TextBox 14"/>
          <p:cNvSpPr txBox="1"/>
          <p:nvPr/>
        </p:nvSpPr>
        <p:spPr>
          <a:xfrm>
            <a:off x="365308" y="443562"/>
            <a:ext cx="18168268" cy="1303627"/>
          </a:xfrm>
          <a:prstGeom prst="rect">
            <a:avLst/>
          </a:prstGeom>
        </p:spPr>
        <p:txBody>
          <a:bodyPr lIns="0" tIns="0" rIns="0" bIns="0" rtlCol="0" anchor="t">
            <a:spAutoFit/>
          </a:bodyPr>
          <a:lstStyle/>
          <a:p>
            <a:pPr marL="0" lvl="0" indent="0" algn="l">
              <a:lnSpc>
                <a:spcPts val="9903"/>
              </a:lnSpc>
            </a:pPr>
            <a:r>
              <a:rPr lang="en-US" sz="9431" b="1" spc="924">
                <a:solidFill>
                  <a:srgbClr val="231F20"/>
                </a:solidFill>
                <a:latin typeface="Oswald Bold"/>
                <a:ea typeface="Oswald Bold"/>
                <a:cs typeface="Oswald Bold"/>
                <a:sym typeface="Oswald Bold"/>
              </a:rPr>
              <a:t>USER INTERFACE (UI) DESIGN</a:t>
            </a:r>
          </a:p>
        </p:txBody>
      </p:sp>
      <p:sp>
        <p:nvSpPr>
          <p:cNvPr id="15" name="TextBox 15"/>
          <p:cNvSpPr txBox="1"/>
          <p:nvPr/>
        </p:nvSpPr>
        <p:spPr>
          <a:xfrm>
            <a:off x="4670846" y="4548351"/>
            <a:ext cx="4743122" cy="2386039"/>
          </a:xfrm>
          <a:prstGeom prst="rect">
            <a:avLst/>
          </a:prstGeom>
        </p:spPr>
        <p:txBody>
          <a:bodyPr lIns="0" tIns="0" rIns="0" bIns="0" rtlCol="0" anchor="t">
            <a:spAutoFit/>
          </a:bodyPr>
          <a:lstStyle/>
          <a:p>
            <a:pPr marL="494517" lvl="1" indent="-247259" algn="l">
              <a:lnSpc>
                <a:spcPts val="3160"/>
              </a:lnSpc>
              <a:buFont typeface="Arial"/>
              <a:buChar char="•"/>
            </a:pPr>
            <a:r>
              <a:rPr lang="en-US" sz="2290" spc="224">
                <a:solidFill>
                  <a:srgbClr val="231F20"/>
                </a:solidFill>
                <a:latin typeface="DM Sans"/>
                <a:ea typeface="DM Sans"/>
                <a:cs typeface="DM Sans"/>
                <a:sym typeface="DM Sans"/>
              </a:rPr>
              <a:t>Clear display of current budget and spending.</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Quick access to expense tracking, budgeting, and reporting features.</a:t>
            </a:r>
          </a:p>
          <a:p>
            <a:pPr algn="l">
              <a:lnSpc>
                <a:spcPts val="3160"/>
              </a:lnSpc>
            </a:pPr>
            <a:endParaRPr lang="en-US" sz="2290" spc="224">
              <a:solidFill>
                <a:srgbClr val="231F20"/>
              </a:solidFill>
              <a:latin typeface="DM Sans"/>
              <a:ea typeface="DM Sans"/>
              <a:cs typeface="DM Sans"/>
              <a:sym typeface="DM Sans"/>
            </a:endParaRPr>
          </a:p>
        </p:txBody>
      </p:sp>
      <p:sp>
        <p:nvSpPr>
          <p:cNvPr id="16" name="TextBox 16"/>
          <p:cNvSpPr txBox="1"/>
          <p:nvPr/>
        </p:nvSpPr>
        <p:spPr>
          <a:xfrm>
            <a:off x="2704438" y="2275010"/>
            <a:ext cx="1190274" cy="385789"/>
          </a:xfrm>
          <a:prstGeom prst="rect">
            <a:avLst/>
          </a:prstGeom>
        </p:spPr>
        <p:txBody>
          <a:bodyPr lIns="0" tIns="0" rIns="0" bIns="0" rtlCol="0" anchor="t">
            <a:spAutoFit/>
          </a:bodyPr>
          <a:lstStyle/>
          <a:p>
            <a:pPr algn="l">
              <a:lnSpc>
                <a:spcPts val="3160"/>
              </a:lnSpc>
            </a:pPr>
            <a:r>
              <a:rPr lang="en-US" sz="2290" spc="224">
                <a:solidFill>
                  <a:srgbClr val="231F20"/>
                </a:solidFill>
                <a:latin typeface="DM Sans"/>
                <a:ea typeface="DM Sans"/>
                <a:cs typeface="DM Sans"/>
                <a:sym typeface="DM Sans"/>
              </a:rPr>
              <a:t>Home</a:t>
            </a:r>
          </a:p>
        </p:txBody>
      </p:sp>
      <p:sp>
        <p:nvSpPr>
          <p:cNvPr id="17" name="TextBox 17"/>
          <p:cNvSpPr txBox="1"/>
          <p:nvPr/>
        </p:nvSpPr>
        <p:spPr>
          <a:xfrm>
            <a:off x="9449443" y="2275010"/>
            <a:ext cx="3388375" cy="385789"/>
          </a:xfrm>
          <a:prstGeom prst="rect">
            <a:avLst/>
          </a:prstGeom>
        </p:spPr>
        <p:txBody>
          <a:bodyPr lIns="0" tIns="0" rIns="0" bIns="0" rtlCol="0" anchor="t">
            <a:spAutoFit/>
          </a:bodyPr>
          <a:lstStyle/>
          <a:p>
            <a:pPr algn="l">
              <a:lnSpc>
                <a:spcPts val="3160"/>
              </a:lnSpc>
            </a:pPr>
            <a:r>
              <a:rPr lang="en-US" sz="2290" spc="224">
                <a:solidFill>
                  <a:srgbClr val="231F20"/>
                </a:solidFill>
                <a:latin typeface="DM Sans"/>
                <a:ea typeface="DM Sans"/>
                <a:cs typeface="DM Sans"/>
                <a:sym typeface="DM Sans"/>
              </a:rPr>
              <a:t>Tracking expenses</a:t>
            </a:r>
          </a:p>
        </p:txBody>
      </p:sp>
      <p:sp>
        <p:nvSpPr>
          <p:cNvPr id="18" name="TextBox 18"/>
          <p:cNvSpPr txBox="1"/>
          <p:nvPr/>
        </p:nvSpPr>
        <p:spPr>
          <a:xfrm>
            <a:off x="12634380" y="4540849"/>
            <a:ext cx="4743122" cy="1985989"/>
          </a:xfrm>
          <a:prstGeom prst="rect">
            <a:avLst/>
          </a:prstGeom>
        </p:spPr>
        <p:txBody>
          <a:bodyPr lIns="0" tIns="0" rIns="0" bIns="0" rtlCol="0" anchor="t">
            <a:spAutoFit/>
          </a:bodyPr>
          <a:lstStyle/>
          <a:p>
            <a:pPr marL="494517" lvl="1" indent="-247259" algn="l">
              <a:lnSpc>
                <a:spcPts val="3160"/>
              </a:lnSpc>
              <a:buFont typeface="Arial"/>
              <a:buChar char="•"/>
            </a:pPr>
            <a:r>
              <a:rPr lang="en-US" sz="2290" spc="224">
                <a:solidFill>
                  <a:srgbClr val="231F20"/>
                </a:solidFill>
                <a:latin typeface="DM Sans"/>
                <a:ea typeface="DM Sans"/>
                <a:cs typeface="DM Sans"/>
                <a:sym typeface="DM Sans"/>
              </a:rPr>
              <a:t>Simple form for inputting expenses.</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Categorization options for easy organization.</a:t>
            </a:r>
          </a:p>
          <a:p>
            <a:pPr algn="l">
              <a:lnSpc>
                <a:spcPts val="3160"/>
              </a:lnSpc>
            </a:pPr>
            <a:endParaRPr lang="en-US" sz="2290" spc="224">
              <a:solidFill>
                <a:srgbClr val="231F20"/>
              </a:solidFill>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887923">
            <a:off x="14035833" y="-9103570"/>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rot="887923">
            <a:off x="-6563515" y="6419406"/>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954565" y="2756471"/>
            <a:ext cx="5008479" cy="6357758"/>
            <a:chOff x="0" y="0"/>
            <a:chExt cx="1837017" cy="2331907"/>
          </a:xfrm>
        </p:grpSpPr>
        <p:sp>
          <p:nvSpPr>
            <p:cNvPr id="6" name="Freeform 6"/>
            <p:cNvSpPr/>
            <p:nvPr/>
          </p:nvSpPr>
          <p:spPr>
            <a:xfrm>
              <a:off x="0" y="0"/>
              <a:ext cx="1837017" cy="2331907"/>
            </a:xfrm>
            <a:custGeom>
              <a:avLst/>
              <a:gdLst/>
              <a:ahLst/>
              <a:cxnLst/>
              <a:rect l="l" t="t" r="r" b="b"/>
              <a:pathLst>
                <a:path w="1837017" h="2331907">
                  <a:moveTo>
                    <a:pt x="47919" y="0"/>
                  </a:moveTo>
                  <a:lnTo>
                    <a:pt x="1789098" y="0"/>
                  </a:lnTo>
                  <a:cubicBezTo>
                    <a:pt x="1815563" y="0"/>
                    <a:pt x="1837017" y="21454"/>
                    <a:pt x="1837017" y="47919"/>
                  </a:cubicBezTo>
                  <a:lnTo>
                    <a:pt x="1837017" y="2283989"/>
                  </a:lnTo>
                  <a:cubicBezTo>
                    <a:pt x="1837017" y="2296698"/>
                    <a:pt x="1831968" y="2308886"/>
                    <a:pt x="1822982" y="2317872"/>
                  </a:cubicBezTo>
                  <a:cubicBezTo>
                    <a:pt x="1813995" y="2326859"/>
                    <a:pt x="1801807" y="2331907"/>
                    <a:pt x="1789098" y="2331907"/>
                  </a:cubicBezTo>
                  <a:lnTo>
                    <a:pt x="47919" y="2331907"/>
                  </a:lnTo>
                  <a:cubicBezTo>
                    <a:pt x="35210" y="2331907"/>
                    <a:pt x="23022" y="2326859"/>
                    <a:pt x="14035" y="2317872"/>
                  </a:cubicBezTo>
                  <a:cubicBezTo>
                    <a:pt x="5049" y="2308886"/>
                    <a:pt x="0" y="2296698"/>
                    <a:pt x="0" y="2283989"/>
                  </a:cubicBezTo>
                  <a:lnTo>
                    <a:pt x="0" y="47919"/>
                  </a:lnTo>
                  <a:cubicBezTo>
                    <a:pt x="0" y="35210"/>
                    <a:pt x="5049" y="23022"/>
                    <a:pt x="14035" y="14035"/>
                  </a:cubicBezTo>
                  <a:cubicBezTo>
                    <a:pt x="23022" y="5049"/>
                    <a:pt x="35210" y="0"/>
                    <a:pt x="47919" y="0"/>
                  </a:cubicBezTo>
                  <a:close/>
                </a:path>
              </a:pathLst>
            </a:custGeom>
            <a:solidFill>
              <a:srgbClr val="FFFFFF">
                <a:alpha val="98824"/>
              </a:srgbClr>
            </a:solidFill>
          </p:spPr>
        </p:sp>
        <p:sp>
          <p:nvSpPr>
            <p:cNvPr id="7" name="TextBox 7"/>
            <p:cNvSpPr txBox="1"/>
            <p:nvPr/>
          </p:nvSpPr>
          <p:spPr>
            <a:xfrm>
              <a:off x="0" y="-19050"/>
              <a:ext cx="1837017" cy="2350957"/>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561354" y="1428903"/>
            <a:ext cx="3675561" cy="1085236"/>
            <a:chOff x="0" y="0"/>
            <a:chExt cx="1348128" cy="398044"/>
          </a:xfrm>
        </p:grpSpPr>
        <p:sp>
          <p:nvSpPr>
            <p:cNvPr id="9" name="Freeform 9"/>
            <p:cNvSpPr/>
            <p:nvPr/>
          </p:nvSpPr>
          <p:spPr>
            <a:xfrm>
              <a:off x="0" y="0"/>
              <a:ext cx="1348128" cy="398044"/>
            </a:xfrm>
            <a:custGeom>
              <a:avLst/>
              <a:gdLst/>
              <a:ahLst/>
              <a:cxnLst/>
              <a:rect l="l" t="t" r="r" b="b"/>
              <a:pathLst>
                <a:path w="1348128" h="398044">
                  <a:moveTo>
                    <a:pt x="65296" y="0"/>
                  </a:moveTo>
                  <a:lnTo>
                    <a:pt x="1282832" y="0"/>
                  </a:lnTo>
                  <a:cubicBezTo>
                    <a:pt x="1318894" y="0"/>
                    <a:pt x="1348128" y="29234"/>
                    <a:pt x="1348128" y="65296"/>
                  </a:cubicBezTo>
                  <a:lnTo>
                    <a:pt x="1348128" y="332748"/>
                  </a:lnTo>
                  <a:cubicBezTo>
                    <a:pt x="1348128" y="368810"/>
                    <a:pt x="1318894" y="398044"/>
                    <a:pt x="1282832" y="398044"/>
                  </a:cubicBezTo>
                  <a:lnTo>
                    <a:pt x="65296" y="398044"/>
                  </a:lnTo>
                  <a:cubicBezTo>
                    <a:pt x="29234" y="398044"/>
                    <a:pt x="0" y="368810"/>
                    <a:pt x="0" y="332748"/>
                  </a:cubicBezTo>
                  <a:lnTo>
                    <a:pt x="0" y="65296"/>
                  </a:lnTo>
                  <a:cubicBezTo>
                    <a:pt x="0" y="29234"/>
                    <a:pt x="29234" y="0"/>
                    <a:pt x="65296" y="0"/>
                  </a:cubicBezTo>
                  <a:close/>
                </a:path>
              </a:pathLst>
            </a:custGeom>
            <a:solidFill>
              <a:srgbClr val="FFFFFF">
                <a:alpha val="98824"/>
              </a:srgbClr>
            </a:solidFill>
          </p:spPr>
        </p:sp>
        <p:sp>
          <p:nvSpPr>
            <p:cNvPr id="10" name="TextBox 10"/>
            <p:cNvSpPr txBox="1"/>
            <p:nvPr/>
          </p:nvSpPr>
          <p:spPr>
            <a:xfrm>
              <a:off x="0" y="-19050"/>
              <a:ext cx="1348128" cy="417094"/>
            </a:xfrm>
            <a:prstGeom prst="rect">
              <a:avLst/>
            </a:prstGeom>
          </p:spPr>
          <p:txBody>
            <a:bodyPr lIns="50800" tIns="50800" rIns="50800" bIns="50800" rtlCol="0" anchor="ctr"/>
            <a:lstStyle/>
            <a:p>
              <a:pPr algn="ctr">
                <a:lnSpc>
                  <a:spcPts val="2859"/>
                </a:lnSpc>
              </a:pPr>
              <a:endParaRPr/>
            </a:p>
          </p:txBody>
        </p:sp>
      </p:grpSp>
      <p:sp>
        <p:nvSpPr>
          <p:cNvPr id="11" name="Freeform 11"/>
          <p:cNvSpPr/>
          <p:nvPr/>
        </p:nvSpPr>
        <p:spPr>
          <a:xfrm rot="-1885381">
            <a:off x="14236745" y="6535011"/>
            <a:ext cx="1776375" cy="501826"/>
          </a:xfrm>
          <a:custGeom>
            <a:avLst/>
            <a:gdLst/>
            <a:ahLst/>
            <a:cxnLst/>
            <a:rect l="l" t="t" r="r" b="b"/>
            <a:pathLst>
              <a:path w="1776375" h="501826">
                <a:moveTo>
                  <a:pt x="0" y="0"/>
                </a:moveTo>
                <a:lnTo>
                  <a:pt x="1776375" y="0"/>
                </a:lnTo>
                <a:lnTo>
                  <a:pt x="1776375" y="501826"/>
                </a:lnTo>
                <a:lnTo>
                  <a:pt x="0" y="50182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2" name="TextBox 12"/>
          <p:cNvSpPr txBox="1"/>
          <p:nvPr/>
        </p:nvSpPr>
        <p:spPr>
          <a:xfrm>
            <a:off x="-211840" y="92447"/>
            <a:ext cx="11876281" cy="1128154"/>
          </a:xfrm>
          <a:prstGeom prst="rect">
            <a:avLst/>
          </a:prstGeom>
        </p:spPr>
        <p:txBody>
          <a:bodyPr lIns="0" tIns="0" rIns="0" bIns="0" rtlCol="0" anchor="t">
            <a:spAutoFit/>
          </a:bodyPr>
          <a:lstStyle/>
          <a:p>
            <a:pPr marL="0" lvl="0" indent="0" algn="ctr">
              <a:lnSpc>
                <a:spcPts val="9213"/>
              </a:lnSpc>
              <a:spcBef>
                <a:spcPct val="0"/>
              </a:spcBef>
            </a:pPr>
            <a:r>
              <a:rPr lang="en-US" sz="6676" b="1" spc="654">
                <a:solidFill>
                  <a:srgbClr val="231F20"/>
                </a:solidFill>
                <a:latin typeface="Oswald Bold"/>
                <a:ea typeface="Oswald Bold"/>
                <a:cs typeface="Oswald Bold"/>
                <a:sym typeface="Oswald Bold"/>
              </a:rPr>
              <a:t> BACKEND ARCHITECTURE</a:t>
            </a:r>
          </a:p>
        </p:txBody>
      </p:sp>
      <p:sp>
        <p:nvSpPr>
          <p:cNvPr id="13" name="TextBox 13"/>
          <p:cNvSpPr txBox="1"/>
          <p:nvPr/>
        </p:nvSpPr>
        <p:spPr>
          <a:xfrm>
            <a:off x="655312" y="1481719"/>
            <a:ext cx="3487645" cy="931979"/>
          </a:xfrm>
          <a:prstGeom prst="rect">
            <a:avLst/>
          </a:prstGeom>
        </p:spPr>
        <p:txBody>
          <a:bodyPr lIns="0" tIns="0" rIns="0" bIns="0" rtlCol="0" anchor="t">
            <a:spAutoFit/>
          </a:bodyPr>
          <a:lstStyle/>
          <a:p>
            <a:pPr marL="0" lvl="0" indent="0" algn="ctr">
              <a:lnSpc>
                <a:spcPts val="3737"/>
              </a:lnSpc>
              <a:spcBef>
                <a:spcPct val="0"/>
              </a:spcBef>
            </a:pPr>
            <a:r>
              <a:rPr lang="en-US" sz="2708" spc="265">
                <a:solidFill>
                  <a:srgbClr val="231F20"/>
                </a:solidFill>
                <a:latin typeface="Oswald"/>
                <a:ea typeface="Oswald"/>
                <a:cs typeface="Oswald"/>
                <a:sym typeface="Oswald"/>
              </a:rPr>
              <a:t>OVERVIEW OF BACKEND CHOICES</a:t>
            </a:r>
          </a:p>
        </p:txBody>
      </p:sp>
      <p:sp>
        <p:nvSpPr>
          <p:cNvPr id="14" name="TextBox 14"/>
          <p:cNvSpPr txBox="1"/>
          <p:nvPr/>
        </p:nvSpPr>
        <p:spPr>
          <a:xfrm>
            <a:off x="1291531" y="2859361"/>
            <a:ext cx="4559619" cy="6075777"/>
          </a:xfrm>
          <a:prstGeom prst="rect">
            <a:avLst/>
          </a:prstGeom>
        </p:spPr>
        <p:txBody>
          <a:bodyPr lIns="0" tIns="0" rIns="0" bIns="0" rtlCol="0" anchor="t">
            <a:spAutoFit/>
          </a:bodyPr>
          <a:lstStyle/>
          <a:p>
            <a:pPr algn="ctr">
              <a:lnSpc>
                <a:spcPts val="2668"/>
              </a:lnSpc>
            </a:pPr>
            <a:r>
              <a:rPr lang="en-US" sz="1906">
                <a:solidFill>
                  <a:srgbClr val="100F0D"/>
                </a:solidFill>
                <a:latin typeface="Montserrat Light"/>
                <a:ea typeface="Montserrat Light"/>
                <a:cs typeface="Montserrat Light"/>
                <a:sym typeface="Montserrat Light"/>
              </a:rPr>
              <a:t>The application uses SQLite as the primary data storage solution on mobile devices. SQLite is a standalone, serverless, high-performance SQL database engine, renowned for its simplicity and ease of integration. Designed to be embedded in applications, SQLite eliminates the need for separate database server processes and complex configurations.</a:t>
            </a:r>
          </a:p>
          <a:p>
            <a:pPr algn="ctr">
              <a:lnSpc>
                <a:spcPts val="2668"/>
              </a:lnSpc>
            </a:pPr>
            <a:endParaRPr lang="en-US" sz="1906">
              <a:solidFill>
                <a:srgbClr val="100F0D"/>
              </a:solidFill>
              <a:latin typeface="Montserrat Light"/>
              <a:ea typeface="Montserrat Light"/>
              <a:cs typeface="Montserrat Light"/>
              <a:sym typeface="Montserrat Light"/>
            </a:endParaRPr>
          </a:p>
          <a:p>
            <a:pPr algn="ctr">
              <a:lnSpc>
                <a:spcPts val="2668"/>
              </a:lnSpc>
            </a:pPr>
            <a:r>
              <a:rPr lang="en-US" sz="1906">
                <a:solidFill>
                  <a:srgbClr val="100F0D"/>
                </a:solidFill>
                <a:latin typeface="Montserrat Light"/>
                <a:ea typeface="Montserrat Light"/>
                <a:cs typeface="Montserrat Light"/>
                <a:sym typeface="Montserrat Light"/>
              </a:rPr>
              <a:t>Choosing SQLite helps minimize reliance on external services, especially when the application needs to store and process data directly on the user's device</a:t>
            </a:r>
          </a:p>
          <a:p>
            <a:pPr algn="ctr">
              <a:lnSpc>
                <a:spcPts val="2668"/>
              </a:lnSpc>
            </a:pPr>
            <a:endParaRPr lang="en-US" sz="1906">
              <a:solidFill>
                <a:srgbClr val="100F0D"/>
              </a:solidFill>
              <a:latin typeface="Montserrat Light"/>
              <a:ea typeface="Montserrat Light"/>
              <a:cs typeface="Montserrat Light"/>
              <a:sym typeface="Montserrat Light"/>
            </a:endParaRPr>
          </a:p>
        </p:txBody>
      </p:sp>
      <p:sp>
        <p:nvSpPr>
          <p:cNvPr id="15" name="Freeform 15"/>
          <p:cNvSpPr/>
          <p:nvPr/>
        </p:nvSpPr>
        <p:spPr>
          <a:xfrm rot="-8970905" flipH="1">
            <a:off x="3897964" y="2376364"/>
            <a:ext cx="975394" cy="275549"/>
          </a:xfrm>
          <a:custGeom>
            <a:avLst/>
            <a:gdLst/>
            <a:ahLst/>
            <a:cxnLst/>
            <a:rect l="l" t="t" r="r" b="b"/>
            <a:pathLst>
              <a:path w="975394" h="275549">
                <a:moveTo>
                  <a:pt x="975394" y="0"/>
                </a:moveTo>
                <a:lnTo>
                  <a:pt x="0" y="0"/>
                </a:lnTo>
                <a:lnTo>
                  <a:pt x="0" y="275549"/>
                </a:lnTo>
                <a:lnTo>
                  <a:pt x="975394" y="275549"/>
                </a:lnTo>
                <a:lnTo>
                  <a:pt x="975394"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16" name="Group 16"/>
          <p:cNvGrpSpPr/>
          <p:nvPr/>
        </p:nvGrpSpPr>
        <p:grpSpPr>
          <a:xfrm>
            <a:off x="6558315" y="1330554"/>
            <a:ext cx="4339570" cy="1281934"/>
            <a:chOff x="0" y="0"/>
            <a:chExt cx="1591674" cy="470190"/>
          </a:xfrm>
        </p:grpSpPr>
        <p:sp>
          <p:nvSpPr>
            <p:cNvPr id="17" name="Freeform 17"/>
            <p:cNvSpPr/>
            <p:nvPr/>
          </p:nvSpPr>
          <p:spPr>
            <a:xfrm>
              <a:off x="0" y="0"/>
              <a:ext cx="1591674" cy="470190"/>
            </a:xfrm>
            <a:custGeom>
              <a:avLst/>
              <a:gdLst/>
              <a:ahLst/>
              <a:cxnLst/>
              <a:rect l="l" t="t" r="r" b="b"/>
              <a:pathLst>
                <a:path w="1591674" h="470190">
                  <a:moveTo>
                    <a:pt x="55305" y="0"/>
                  </a:moveTo>
                  <a:lnTo>
                    <a:pt x="1536369" y="0"/>
                  </a:lnTo>
                  <a:cubicBezTo>
                    <a:pt x="1566913" y="0"/>
                    <a:pt x="1591674" y="24761"/>
                    <a:pt x="1591674" y="55305"/>
                  </a:cubicBezTo>
                  <a:lnTo>
                    <a:pt x="1591674" y="414885"/>
                  </a:lnTo>
                  <a:cubicBezTo>
                    <a:pt x="1591674" y="445429"/>
                    <a:pt x="1566913" y="470190"/>
                    <a:pt x="1536369" y="470190"/>
                  </a:cubicBezTo>
                  <a:lnTo>
                    <a:pt x="55305" y="470190"/>
                  </a:lnTo>
                  <a:cubicBezTo>
                    <a:pt x="24761" y="470190"/>
                    <a:pt x="0" y="445429"/>
                    <a:pt x="0" y="414885"/>
                  </a:cubicBezTo>
                  <a:lnTo>
                    <a:pt x="0" y="55305"/>
                  </a:lnTo>
                  <a:cubicBezTo>
                    <a:pt x="0" y="24761"/>
                    <a:pt x="24761" y="0"/>
                    <a:pt x="55305" y="0"/>
                  </a:cubicBezTo>
                  <a:close/>
                </a:path>
              </a:pathLst>
            </a:custGeom>
            <a:solidFill>
              <a:srgbClr val="FFFFFF">
                <a:alpha val="98824"/>
              </a:srgbClr>
            </a:solidFill>
          </p:spPr>
        </p:sp>
        <p:sp>
          <p:nvSpPr>
            <p:cNvPr id="18" name="TextBox 18"/>
            <p:cNvSpPr txBox="1"/>
            <p:nvPr/>
          </p:nvSpPr>
          <p:spPr>
            <a:xfrm>
              <a:off x="0" y="-19050"/>
              <a:ext cx="1591674" cy="489240"/>
            </a:xfrm>
            <a:prstGeom prst="rect">
              <a:avLst/>
            </a:prstGeom>
          </p:spPr>
          <p:txBody>
            <a:bodyPr lIns="50800" tIns="50800" rIns="50800" bIns="50800" rtlCol="0" anchor="ctr"/>
            <a:lstStyle/>
            <a:p>
              <a:pPr algn="ctr">
                <a:lnSpc>
                  <a:spcPts val="2859"/>
                </a:lnSpc>
              </a:pPr>
              <a:endParaRPr/>
            </a:p>
          </p:txBody>
        </p:sp>
      </p:grpSp>
      <p:sp>
        <p:nvSpPr>
          <p:cNvPr id="19" name="TextBox 19"/>
          <p:cNvSpPr txBox="1"/>
          <p:nvPr/>
        </p:nvSpPr>
        <p:spPr>
          <a:xfrm>
            <a:off x="6639319" y="1481719"/>
            <a:ext cx="4277375" cy="938595"/>
          </a:xfrm>
          <a:prstGeom prst="rect">
            <a:avLst/>
          </a:prstGeom>
        </p:spPr>
        <p:txBody>
          <a:bodyPr lIns="0" tIns="0" rIns="0" bIns="0" rtlCol="0" anchor="t">
            <a:spAutoFit/>
          </a:bodyPr>
          <a:lstStyle/>
          <a:p>
            <a:pPr marL="0" lvl="0" indent="0" algn="ctr">
              <a:lnSpc>
                <a:spcPts val="3765"/>
              </a:lnSpc>
              <a:spcBef>
                <a:spcPct val="0"/>
              </a:spcBef>
            </a:pPr>
            <a:r>
              <a:rPr lang="en-US" sz="2728" spc="267">
                <a:solidFill>
                  <a:srgbClr val="231F20"/>
                </a:solidFill>
                <a:latin typeface="Oswald"/>
                <a:ea typeface="Oswald"/>
                <a:cs typeface="Oswald"/>
                <a:sym typeface="Oswald"/>
              </a:rPr>
              <a:t>SQLITE FOR USER DATA STORAGE</a:t>
            </a:r>
          </a:p>
        </p:txBody>
      </p:sp>
      <p:grpSp>
        <p:nvGrpSpPr>
          <p:cNvPr id="20" name="Group 20"/>
          <p:cNvGrpSpPr/>
          <p:nvPr/>
        </p:nvGrpSpPr>
        <p:grpSpPr>
          <a:xfrm>
            <a:off x="6558315" y="2904265"/>
            <a:ext cx="5008479" cy="6190914"/>
            <a:chOff x="0" y="0"/>
            <a:chExt cx="1837017" cy="2270712"/>
          </a:xfrm>
        </p:grpSpPr>
        <p:sp>
          <p:nvSpPr>
            <p:cNvPr id="21" name="Freeform 21"/>
            <p:cNvSpPr/>
            <p:nvPr/>
          </p:nvSpPr>
          <p:spPr>
            <a:xfrm>
              <a:off x="0" y="0"/>
              <a:ext cx="1837017" cy="2270712"/>
            </a:xfrm>
            <a:custGeom>
              <a:avLst/>
              <a:gdLst/>
              <a:ahLst/>
              <a:cxnLst/>
              <a:rect l="l" t="t" r="r" b="b"/>
              <a:pathLst>
                <a:path w="1837017" h="2270712">
                  <a:moveTo>
                    <a:pt x="47919" y="0"/>
                  </a:moveTo>
                  <a:lnTo>
                    <a:pt x="1789098" y="0"/>
                  </a:lnTo>
                  <a:cubicBezTo>
                    <a:pt x="1815563" y="0"/>
                    <a:pt x="1837017" y="21454"/>
                    <a:pt x="1837017" y="47919"/>
                  </a:cubicBezTo>
                  <a:lnTo>
                    <a:pt x="1837017" y="2222794"/>
                  </a:lnTo>
                  <a:cubicBezTo>
                    <a:pt x="1837017" y="2235502"/>
                    <a:pt x="1831968" y="2247691"/>
                    <a:pt x="1822982" y="2256677"/>
                  </a:cubicBezTo>
                  <a:cubicBezTo>
                    <a:pt x="1813995" y="2265664"/>
                    <a:pt x="1801807" y="2270712"/>
                    <a:pt x="1789098" y="2270712"/>
                  </a:cubicBezTo>
                  <a:lnTo>
                    <a:pt x="47919" y="2270712"/>
                  </a:lnTo>
                  <a:cubicBezTo>
                    <a:pt x="35210" y="2270712"/>
                    <a:pt x="23022" y="2265664"/>
                    <a:pt x="14035" y="2256677"/>
                  </a:cubicBezTo>
                  <a:cubicBezTo>
                    <a:pt x="5049" y="2247691"/>
                    <a:pt x="0" y="2235502"/>
                    <a:pt x="0" y="2222794"/>
                  </a:cubicBezTo>
                  <a:lnTo>
                    <a:pt x="0" y="47919"/>
                  </a:lnTo>
                  <a:cubicBezTo>
                    <a:pt x="0" y="35210"/>
                    <a:pt x="5049" y="23022"/>
                    <a:pt x="14035" y="14035"/>
                  </a:cubicBezTo>
                  <a:cubicBezTo>
                    <a:pt x="23022" y="5049"/>
                    <a:pt x="35210" y="0"/>
                    <a:pt x="47919" y="0"/>
                  </a:cubicBezTo>
                  <a:close/>
                </a:path>
              </a:pathLst>
            </a:custGeom>
            <a:solidFill>
              <a:srgbClr val="FFFFFF">
                <a:alpha val="98824"/>
              </a:srgbClr>
            </a:solidFill>
          </p:spPr>
        </p:sp>
        <p:sp>
          <p:nvSpPr>
            <p:cNvPr id="22" name="TextBox 22"/>
            <p:cNvSpPr txBox="1"/>
            <p:nvPr/>
          </p:nvSpPr>
          <p:spPr>
            <a:xfrm>
              <a:off x="0" y="-19050"/>
              <a:ext cx="1837017" cy="2289762"/>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6694384" y="2976136"/>
            <a:ext cx="4784049" cy="5663441"/>
          </a:xfrm>
          <a:prstGeom prst="rect">
            <a:avLst/>
          </a:prstGeom>
        </p:spPr>
        <p:txBody>
          <a:bodyPr lIns="0" tIns="0" rIns="0" bIns="0" rtlCol="0" anchor="t">
            <a:spAutoFit/>
          </a:bodyPr>
          <a:lstStyle/>
          <a:p>
            <a:pPr algn="ctr">
              <a:lnSpc>
                <a:spcPts val="2799"/>
              </a:lnSpc>
            </a:pPr>
            <a:r>
              <a:rPr lang="en-US" sz="1999">
                <a:solidFill>
                  <a:srgbClr val="100F0D"/>
                </a:solidFill>
                <a:latin typeface="Montserrat Light"/>
                <a:ea typeface="Montserrat Light"/>
                <a:cs typeface="Montserrat Light"/>
                <a:sym typeface="Montserrat Light"/>
              </a:rPr>
              <a:t>Local data storage: Spending data and related information such as spending categories, budgets, and reports will be stored directly on the mobile device in an SQLite database.</a:t>
            </a:r>
          </a:p>
          <a:p>
            <a:pPr algn="ctr">
              <a:lnSpc>
                <a:spcPts val="2799"/>
              </a:lnSpc>
            </a:pPr>
            <a:endParaRPr lang="en-US" sz="1999">
              <a:solidFill>
                <a:srgbClr val="100F0D"/>
              </a:solidFill>
              <a:latin typeface="Montserrat Light"/>
              <a:ea typeface="Montserrat Light"/>
              <a:cs typeface="Montserrat Light"/>
              <a:sym typeface="Montserrat Light"/>
            </a:endParaRPr>
          </a:p>
          <a:p>
            <a:pPr algn="ctr">
              <a:lnSpc>
                <a:spcPts val="2799"/>
              </a:lnSpc>
            </a:pPr>
            <a:r>
              <a:rPr lang="en-US" sz="1999">
                <a:solidFill>
                  <a:srgbClr val="100F0D"/>
                </a:solidFill>
                <a:latin typeface="Montserrat Light"/>
                <a:ea typeface="Montserrat Light"/>
                <a:cs typeface="Montserrat Light"/>
                <a:sym typeface="Montserrat Light"/>
              </a:rPr>
              <a:t>SQLite can store data in interconnected tables, supporting complex SQL queries to effectively manage user spending data.</a:t>
            </a:r>
          </a:p>
          <a:p>
            <a:pPr algn="ctr">
              <a:lnSpc>
                <a:spcPts val="2799"/>
              </a:lnSpc>
            </a:pPr>
            <a:endParaRPr lang="en-US" sz="1999">
              <a:solidFill>
                <a:srgbClr val="100F0D"/>
              </a:solidFill>
              <a:latin typeface="Montserrat Light"/>
              <a:ea typeface="Montserrat Light"/>
              <a:cs typeface="Montserrat Light"/>
              <a:sym typeface="Montserrat Light"/>
            </a:endParaRPr>
          </a:p>
          <a:p>
            <a:pPr algn="ctr">
              <a:lnSpc>
                <a:spcPts val="2799"/>
              </a:lnSpc>
            </a:pPr>
            <a:r>
              <a:rPr lang="en-US" sz="1999">
                <a:solidFill>
                  <a:srgbClr val="100F0D"/>
                </a:solidFill>
                <a:latin typeface="Montserrat Light"/>
                <a:ea typeface="Montserrat Light"/>
                <a:cs typeface="Montserrat Light"/>
                <a:sym typeface="Montserrat Light"/>
              </a:rPr>
              <a:t>Simple data management: SQLite is lightweight and easy to use, does not require a separate database server, which simplifies deployment and maintenance.</a:t>
            </a:r>
          </a:p>
        </p:txBody>
      </p:sp>
      <p:sp>
        <p:nvSpPr>
          <p:cNvPr id="24" name="Freeform 24"/>
          <p:cNvSpPr/>
          <p:nvPr/>
        </p:nvSpPr>
        <p:spPr>
          <a:xfrm rot="-8970905" flipH="1">
            <a:off x="9591780" y="2707487"/>
            <a:ext cx="825818" cy="233294"/>
          </a:xfrm>
          <a:custGeom>
            <a:avLst/>
            <a:gdLst/>
            <a:ahLst/>
            <a:cxnLst/>
            <a:rect l="l" t="t" r="r" b="b"/>
            <a:pathLst>
              <a:path w="825818" h="233294">
                <a:moveTo>
                  <a:pt x="825818" y="0"/>
                </a:moveTo>
                <a:lnTo>
                  <a:pt x="0" y="0"/>
                </a:lnTo>
                <a:lnTo>
                  <a:pt x="0" y="233294"/>
                </a:lnTo>
                <a:lnTo>
                  <a:pt x="825818" y="233294"/>
                </a:lnTo>
                <a:lnTo>
                  <a:pt x="825818"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25" name="Group 25"/>
          <p:cNvGrpSpPr/>
          <p:nvPr/>
        </p:nvGrpSpPr>
        <p:grpSpPr>
          <a:xfrm>
            <a:off x="11674104" y="1330554"/>
            <a:ext cx="4339570" cy="1281934"/>
            <a:chOff x="0" y="0"/>
            <a:chExt cx="1591674" cy="470190"/>
          </a:xfrm>
        </p:grpSpPr>
        <p:sp>
          <p:nvSpPr>
            <p:cNvPr id="26" name="Freeform 26"/>
            <p:cNvSpPr/>
            <p:nvPr/>
          </p:nvSpPr>
          <p:spPr>
            <a:xfrm>
              <a:off x="0" y="0"/>
              <a:ext cx="1591674" cy="470190"/>
            </a:xfrm>
            <a:custGeom>
              <a:avLst/>
              <a:gdLst/>
              <a:ahLst/>
              <a:cxnLst/>
              <a:rect l="l" t="t" r="r" b="b"/>
              <a:pathLst>
                <a:path w="1591674" h="470190">
                  <a:moveTo>
                    <a:pt x="55305" y="0"/>
                  </a:moveTo>
                  <a:lnTo>
                    <a:pt x="1536369" y="0"/>
                  </a:lnTo>
                  <a:cubicBezTo>
                    <a:pt x="1566913" y="0"/>
                    <a:pt x="1591674" y="24761"/>
                    <a:pt x="1591674" y="55305"/>
                  </a:cubicBezTo>
                  <a:lnTo>
                    <a:pt x="1591674" y="414885"/>
                  </a:lnTo>
                  <a:cubicBezTo>
                    <a:pt x="1591674" y="445429"/>
                    <a:pt x="1566913" y="470190"/>
                    <a:pt x="1536369" y="470190"/>
                  </a:cubicBezTo>
                  <a:lnTo>
                    <a:pt x="55305" y="470190"/>
                  </a:lnTo>
                  <a:cubicBezTo>
                    <a:pt x="24761" y="470190"/>
                    <a:pt x="0" y="445429"/>
                    <a:pt x="0" y="414885"/>
                  </a:cubicBezTo>
                  <a:lnTo>
                    <a:pt x="0" y="55305"/>
                  </a:lnTo>
                  <a:cubicBezTo>
                    <a:pt x="0" y="24761"/>
                    <a:pt x="24761" y="0"/>
                    <a:pt x="55305" y="0"/>
                  </a:cubicBezTo>
                  <a:close/>
                </a:path>
              </a:pathLst>
            </a:custGeom>
            <a:solidFill>
              <a:srgbClr val="FFFFFF">
                <a:alpha val="98824"/>
              </a:srgbClr>
            </a:solidFill>
          </p:spPr>
        </p:sp>
        <p:sp>
          <p:nvSpPr>
            <p:cNvPr id="27" name="TextBox 27"/>
            <p:cNvSpPr txBox="1"/>
            <p:nvPr/>
          </p:nvSpPr>
          <p:spPr>
            <a:xfrm>
              <a:off x="0" y="-19050"/>
              <a:ext cx="1591674" cy="489240"/>
            </a:xfrm>
            <a:prstGeom prst="rect">
              <a:avLst/>
            </a:prstGeom>
          </p:spPr>
          <p:txBody>
            <a:bodyPr lIns="50800" tIns="50800" rIns="50800" bIns="50800" rtlCol="0" anchor="ctr"/>
            <a:lstStyle/>
            <a:p>
              <a:pPr algn="ctr">
                <a:lnSpc>
                  <a:spcPts val="2859"/>
                </a:lnSpc>
              </a:pPr>
              <a:endParaRPr/>
            </a:p>
          </p:txBody>
        </p:sp>
      </p:grpSp>
      <p:sp>
        <p:nvSpPr>
          <p:cNvPr id="28" name="TextBox 28"/>
          <p:cNvSpPr txBox="1"/>
          <p:nvPr/>
        </p:nvSpPr>
        <p:spPr>
          <a:xfrm>
            <a:off x="11996295" y="1481719"/>
            <a:ext cx="3422681" cy="972914"/>
          </a:xfrm>
          <a:prstGeom prst="rect">
            <a:avLst/>
          </a:prstGeom>
        </p:spPr>
        <p:txBody>
          <a:bodyPr lIns="0" tIns="0" rIns="0" bIns="0" rtlCol="0" anchor="t">
            <a:spAutoFit/>
          </a:bodyPr>
          <a:lstStyle/>
          <a:p>
            <a:pPr marL="0" lvl="0" indent="0" algn="ctr">
              <a:lnSpc>
                <a:spcPts val="3942"/>
              </a:lnSpc>
              <a:spcBef>
                <a:spcPct val="0"/>
              </a:spcBef>
            </a:pPr>
            <a:r>
              <a:rPr lang="en-US" sz="2856" spc="279">
                <a:solidFill>
                  <a:srgbClr val="231F20"/>
                </a:solidFill>
                <a:latin typeface="Oswald"/>
                <a:ea typeface="Oswald"/>
                <a:cs typeface="Oswald"/>
                <a:sym typeface="Oswald"/>
              </a:rPr>
              <a:t>SCALABILITY SUPPORT</a:t>
            </a:r>
          </a:p>
        </p:txBody>
      </p:sp>
      <p:grpSp>
        <p:nvGrpSpPr>
          <p:cNvPr id="29" name="Group 29"/>
          <p:cNvGrpSpPr/>
          <p:nvPr/>
        </p:nvGrpSpPr>
        <p:grpSpPr>
          <a:xfrm>
            <a:off x="12209773" y="2904265"/>
            <a:ext cx="5008479" cy="6412594"/>
            <a:chOff x="0" y="0"/>
            <a:chExt cx="1837017" cy="2352020"/>
          </a:xfrm>
        </p:grpSpPr>
        <p:sp>
          <p:nvSpPr>
            <p:cNvPr id="30" name="Freeform 30"/>
            <p:cNvSpPr/>
            <p:nvPr/>
          </p:nvSpPr>
          <p:spPr>
            <a:xfrm>
              <a:off x="0" y="0"/>
              <a:ext cx="1837017" cy="2352020"/>
            </a:xfrm>
            <a:custGeom>
              <a:avLst/>
              <a:gdLst/>
              <a:ahLst/>
              <a:cxnLst/>
              <a:rect l="l" t="t" r="r" b="b"/>
              <a:pathLst>
                <a:path w="1837017" h="2352020">
                  <a:moveTo>
                    <a:pt x="47919" y="0"/>
                  </a:moveTo>
                  <a:lnTo>
                    <a:pt x="1789098" y="0"/>
                  </a:lnTo>
                  <a:cubicBezTo>
                    <a:pt x="1815563" y="0"/>
                    <a:pt x="1837017" y="21454"/>
                    <a:pt x="1837017" y="47919"/>
                  </a:cubicBezTo>
                  <a:lnTo>
                    <a:pt x="1837017" y="2304102"/>
                  </a:lnTo>
                  <a:cubicBezTo>
                    <a:pt x="1837017" y="2316811"/>
                    <a:pt x="1831968" y="2328999"/>
                    <a:pt x="1822982" y="2337985"/>
                  </a:cubicBezTo>
                  <a:cubicBezTo>
                    <a:pt x="1813995" y="2346972"/>
                    <a:pt x="1801807" y="2352020"/>
                    <a:pt x="1789098" y="2352020"/>
                  </a:cubicBezTo>
                  <a:lnTo>
                    <a:pt x="47919" y="2352020"/>
                  </a:lnTo>
                  <a:cubicBezTo>
                    <a:pt x="35210" y="2352020"/>
                    <a:pt x="23022" y="2346972"/>
                    <a:pt x="14035" y="2337985"/>
                  </a:cubicBezTo>
                  <a:cubicBezTo>
                    <a:pt x="5049" y="2328999"/>
                    <a:pt x="0" y="2316811"/>
                    <a:pt x="0" y="2304102"/>
                  </a:cubicBezTo>
                  <a:lnTo>
                    <a:pt x="0" y="47919"/>
                  </a:lnTo>
                  <a:cubicBezTo>
                    <a:pt x="0" y="35210"/>
                    <a:pt x="5049" y="23022"/>
                    <a:pt x="14035" y="14035"/>
                  </a:cubicBezTo>
                  <a:cubicBezTo>
                    <a:pt x="23022" y="5049"/>
                    <a:pt x="35210" y="0"/>
                    <a:pt x="47919" y="0"/>
                  </a:cubicBezTo>
                  <a:close/>
                </a:path>
              </a:pathLst>
            </a:custGeom>
            <a:solidFill>
              <a:srgbClr val="FFFFFF">
                <a:alpha val="98824"/>
              </a:srgbClr>
            </a:solidFill>
          </p:spPr>
        </p:sp>
        <p:sp>
          <p:nvSpPr>
            <p:cNvPr id="31" name="TextBox 31"/>
            <p:cNvSpPr txBox="1"/>
            <p:nvPr/>
          </p:nvSpPr>
          <p:spPr>
            <a:xfrm>
              <a:off x="0" y="-19050"/>
              <a:ext cx="1837017" cy="2371070"/>
            </a:xfrm>
            <a:prstGeom prst="rect">
              <a:avLst/>
            </a:prstGeom>
          </p:spPr>
          <p:txBody>
            <a:bodyPr lIns="50800" tIns="50800" rIns="50800" bIns="50800" rtlCol="0" anchor="ctr"/>
            <a:lstStyle/>
            <a:p>
              <a:pPr algn="ctr">
                <a:lnSpc>
                  <a:spcPts val="2859"/>
                </a:lnSpc>
              </a:pPr>
              <a:endParaRPr/>
            </a:p>
          </p:txBody>
        </p:sp>
      </p:grpSp>
      <p:sp>
        <p:nvSpPr>
          <p:cNvPr id="32" name="TextBox 32"/>
          <p:cNvSpPr txBox="1"/>
          <p:nvPr/>
        </p:nvSpPr>
        <p:spPr>
          <a:xfrm>
            <a:off x="12300219" y="3076979"/>
            <a:ext cx="4784049" cy="6018199"/>
          </a:xfrm>
          <a:prstGeom prst="rect">
            <a:avLst/>
          </a:prstGeom>
        </p:spPr>
        <p:txBody>
          <a:bodyPr lIns="0" tIns="0" rIns="0" bIns="0" rtlCol="0" anchor="t">
            <a:spAutoFit/>
          </a:bodyPr>
          <a:lstStyle/>
          <a:p>
            <a:pPr algn="ctr">
              <a:lnSpc>
                <a:spcPts val="2799"/>
              </a:lnSpc>
            </a:pPr>
            <a:r>
              <a:rPr lang="en-US" sz="1999">
                <a:solidFill>
                  <a:srgbClr val="100F0D"/>
                </a:solidFill>
                <a:latin typeface="Montserrat Light"/>
                <a:ea typeface="Montserrat Light"/>
                <a:cs typeface="Montserrat Light"/>
                <a:sym typeface="Montserrat Light"/>
              </a:rPr>
              <a:t>SQLite supports local data storage on mobile devices, helping applications operate smoothly even without an internet connection.</a:t>
            </a:r>
          </a:p>
          <a:p>
            <a:pPr algn="ctr">
              <a:lnSpc>
                <a:spcPts val="2799"/>
              </a:lnSpc>
            </a:pPr>
            <a:endParaRPr lang="en-US" sz="1999">
              <a:solidFill>
                <a:srgbClr val="100F0D"/>
              </a:solidFill>
              <a:latin typeface="Montserrat Light"/>
              <a:ea typeface="Montserrat Light"/>
              <a:cs typeface="Montserrat Light"/>
              <a:sym typeface="Montserrat Light"/>
            </a:endParaRPr>
          </a:p>
          <a:p>
            <a:pPr algn="ctr">
              <a:lnSpc>
                <a:spcPts val="2799"/>
              </a:lnSpc>
            </a:pPr>
            <a:r>
              <a:rPr lang="en-US" sz="1999">
                <a:solidFill>
                  <a:srgbClr val="100F0D"/>
                </a:solidFill>
                <a:latin typeface="Montserrat Light"/>
                <a:ea typeface="Montserrat Light"/>
                <a:cs typeface="Montserrat Light"/>
                <a:sym typeface="Montserrat Light"/>
              </a:rPr>
              <a:t>Expenditure data and related information will be stored in an SQLite database, and querying and updating data can be done quickly and effectively.</a:t>
            </a:r>
          </a:p>
          <a:p>
            <a:pPr algn="ctr">
              <a:lnSpc>
                <a:spcPts val="2799"/>
              </a:lnSpc>
            </a:pPr>
            <a:endParaRPr lang="en-US" sz="1999">
              <a:solidFill>
                <a:srgbClr val="100F0D"/>
              </a:solidFill>
              <a:latin typeface="Montserrat Light"/>
              <a:ea typeface="Montserrat Light"/>
              <a:cs typeface="Montserrat Light"/>
              <a:sym typeface="Montserrat Light"/>
            </a:endParaRPr>
          </a:p>
          <a:p>
            <a:pPr algn="ctr">
              <a:lnSpc>
                <a:spcPts val="2799"/>
              </a:lnSpc>
            </a:pPr>
            <a:r>
              <a:rPr lang="en-US" sz="1999">
                <a:solidFill>
                  <a:srgbClr val="100F0D"/>
                </a:solidFill>
                <a:latin typeface="Montserrat Light"/>
                <a:ea typeface="Montserrat Light"/>
                <a:cs typeface="Montserrat Light"/>
                <a:sym typeface="Montserrat Light"/>
              </a:rPr>
              <a:t>With the ability to process a moderate amount of data on the device, SQLite is very suitable for applications that need to store user information without requiring large-scale scalability or online synchronization.</a:t>
            </a:r>
          </a:p>
        </p:txBody>
      </p:sp>
      <p:sp>
        <p:nvSpPr>
          <p:cNvPr id="33" name="Freeform 33"/>
          <p:cNvSpPr/>
          <p:nvPr/>
        </p:nvSpPr>
        <p:spPr>
          <a:xfrm rot="-8970905" flipH="1">
            <a:off x="14547925" y="2453239"/>
            <a:ext cx="868845" cy="245449"/>
          </a:xfrm>
          <a:custGeom>
            <a:avLst/>
            <a:gdLst/>
            <a:ahLst/>
            <a:cxnLst/>
            <a:rect l="l" t="t" r="r" b="b"/>
            <a:pathLst>
              <a:path w="868845" h="245449">
                <a:moveTo>
                  <a:pt x="868845" y="0"/>
                </a:moveTo>
                <a:lnTo>
                  <a:pt x="0" y="0"/>
                </a:lnTo>
                <a:lnTo>
                  <a:pt x="0" y="245448"/>
                </a:lnTo>
                <a:lnTo>
                  <a:pt x="868845" y="245448"/>
                </a:lnTo>
                <a:lnTo>
                  <a:pt x="868845"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4198759" y="8874052"/>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916104" y="7702472"/>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554946" y="827332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2625399" y="9548228"/>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3110236" y="10061899"/>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9" name="Group 9"/>
          <p:cNvGrpSpPr/>
          <p:nvPr/>
        </p:nvGrpSpPr>
        <p:grpSpPr>
          <a:xfrm>
            <a:off x="1169134" y="2968109"/>
            <a:ext cx="5008479" cy="6357758"/>
            <a:chOff x="0" y="0"/>
            <a:chExt cx="1837017" cy="2331907"/>
          </a:xfrm>
        </p:grpSpPr>
        <p:sp>
          <p:nvSpPr>
            <p:cNvPr id="10" name="Freeform 10"/>
            <p:cNvSpPr/>
            <p:nvPr/>
          </p:nvSpPr>
          <p:spPr>
            <a:xfrm>
              <a:off x="0" y="0"/>
              <a:ext cx="1837017" cy="2331907"/>
            </a:xfrm>
            <a:custGeom>
              <a:avLst/>
              <a:gdLst/>
              <a:ahLst/>
              <a:cxnLst/>
              <a:rect l="l" t="t" r="r" b="b"/>
              <a:pathLst>
                <a:path w="1837017" h="2331907">
                  <a:moveTo>
                    <a:pt x="47919" y="0"/>
                  </a:moveTo>
                  <a:lnTo>
                    <a:pt x="1789098" y="0"/>
                  </a:lnTo>
                  <a:cubicBezTo>
                    <a:pt x="1815563" y="0"/>
                    <a:pt x="1837017" y="21454"/>
                    <a:pt x="1837017" y="47919"/>
                  </a:cubicBezTo>
                  <a:lnTo>
                    <a:pt x="1837017" y="2283989"/>
                  </a:lnTo>
                  <a:cubicBezTo>
                    <a:pt x="1837017" y="2296698"/>
                    <a:pt x="1831968" y="2308886"/>
                    <a:pt x="1822982" y="2317872"/>
                  </a:cubicBezTo>
                  <a:cubicBezTo>
                    <a:pt x="1813995" y="2326859"/>
                    <a:pt x="1801807" y="2331907"/>
                    <a:pt x="1789098" y="2331907"/>
                  </a:cubicBezTo>
                  <a:lnTo>
                    <a:pt x="47919" y="2331907"/>
                  </a:lnTo>
                  <a:cubicBezTo>
                    <a:pt x="35210" y="2331907"/>
                    <a:pt x="23022" y="2326859"/>
                    <a:pt x="14035" y="2317872"/>
                  </a:cubicBezTo>
                  <a:cubicBezTo>
                    <a:pt x="5049" y="2308886"/>
                    <a:pt x="0" y="2296698"/>
                    <a:pt x="0" y="2283989"/>
                  </a:cubicBezTo>
                  <a:lnTo>
                    <a:pt x="0" y="47919"/>
                  </a:lnTo>
                  <a:cubicBezTo>
                    <a:pt x="0" y="35210"/>
                    <a:pt x="5049" y="23022"/>
                    <a:pt x="14035" y="14035"/>
                  </a:cubicBezTo>
                  <a:cubicBezTo>
                    <a:pt x="23022" y="5049"/>
                    <a:pt x="35210" y="0"/>
                    <a:pt x="47919" y="0"/>
                  </a:cubicBezTo>
                  <a:close/>
                </a:path>
              </a:pathLst>
            </a:custGeom>
            <a:solidFill>
              <a:srgbClr val="FFFFFF">
                <a:alpha val="98824"/>
              </a:srgbClr>
            </a:solidFill>
          </p:spPr>
        </p:sp>
        <p:sp>
          <p:nvSpPr>
            <p:cNvPr id="11" name="TextBox 11"/>
            <p:cNvSpPr txBox="1"/>
            <p:nvPr/>
          </p:nvSpPr>
          <p:spPr>
            <a:xfrm>
              <a:off x="0" y="-19050"/>
              <a:ext cx="1837017" cy="2350957"/>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1365218" y="1547069"/>
            <a:ext cx="4812396" cy="1151098"/>
            <a:chOff x="0" y="0"/>
            <a:chExt cx="1267462" cy="303170"/>
          </a:xfrm>
        </p:grpSpPr>
        <p:sp>
          <p:nvSpPr>
            <p:cNvPr id="13" name="Freeform 13"/>
            <p:cNvSpPr/>
            <p:nvPr/>
          </p:nvSpPr>
          <p:spPr>
            <a:xfrm>
              <a:off x="0" y="0"/>
              <a:ext cx="1267462" cy="303170"/>
            </a:xfrm>
            <a:custGeom>
              <a:avLst/>
              <a:gdLst/>
              <a:ahLst/>
              <a:cxnLst/>
              <a:rect l="l" t="t" r="r" b="b"/>
              <a:pathLst>
                <a:path w="1267462" h="303170">
                  <a:moveTo>
                    <a:pt x="0" y="0"/>
                  </a:moveTo>
                  <a:lnTo>
                    <a:pt x="1267462" y="0"/>
                  </a:lnTo>
                  <a:lnTo>
                    <a:pt x="1267462" y="303170"/>
                  </a:lnTo>
                  <a:lnTo>
                    <a:pt x="0" y="303170"/>
                  </a:lnTo>
                  <a:close/>
                </a:path>
              </a:pathLst>
            </a:custGeom>
            <a:solidFill>
              <a:srgbClr val="1A1A1A"/>
            </a:solidFill>
          </p:spPr>
        </p:sp>
        <p:sp>
          <p:nvSpPr>
            <p:cNvPr id="14" name="TextBox 14"/>
            <p:cNvSpPr txBox="1"/>
            <p:nvPr/>
          </p:nvSpPr>
          <p:spPr>
            <a:xfrm>
              <a:off x="0" y="-57150"/>
              <a:ext cx="1267462" cy="36032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User Registration and Authentication</a:t>
              </a:r>
            </a:p>
          </p:txBody>
        </p:sp>
      </p:grpSp>
      <p:sp>
        <p:nvSpPr>
          <p:cNvPr id="15" name="TextBox 15"/>
          <p:cNvSpPr txBox="1"/>
          <p:nvPr/>
        </p:nvSpPr>
        <p:spPr>
          <a:xfrm>
            <a:off x="1028700" y="67732"/>
            <a:ext cx="13392394" cy="1166783"/>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CORE FEATURES IMPLEMENTED</a:t>
            </a:r>
          </a:p>
        </p:txBody>
      </p:sp>
      <p:sp>
        <p:nvSpPr>
          <p:cNvPr id="16" name="TextBox 16"/>
          <p:cNvSpPr txBox="1"/>
          <p:nvPr/>
        </p:nvSpPr>
        <p:spPr>
          <a:xfrm>
            <a:off x="1196416" y="3000210"/>
            <a:ext cx="4844834" cy="5860205"/>
          </a:xfrm>
          <a:prstGeom prst="rect">
            <a:avLst/>
          </a:prstGeom>
        </p:spPr>
        <p:txBody>
          <a:bodyPr lIns="0" tIns="0" rIns="0" bIns="0" rtlCol="0" anchor="t">
            <a:spAutoFit/>
          </a:bodyPr>
          <a:lstStyle/>
          <a:p>
            <a:pPr algn="ctr">
              <a:lnSpc>
                <a:spcPts val="3309"/>
              </a:lnSpc>
            </a:pPr>
            <a:r>
              <a:rPr lang="en-US" sz="2398" spc="235">
                <a:solidFill>
                  <a:srgbClr val="231F20"/>
                </a:solidFill>
                <a:latin typeface="DM Sans"/>
                <a:ea typeface="DM Sans"/>
                <a:cs typeface="DM Sans"/>
                <a:sym typeface="DM Sans"/>
              </a:rPr>
              <a:t>Functional requirements: User can create account using login and password name.</a:t>
            </a:r>
          </a:p>
          <a:p>
            <a:pPr algn="ctr">
              <a:lnSpc>
                <a:spcPts val="3309"/>
              </a:lnSpc>
            </a:pPr>
            <a:endParaRPr lang="en-US" sz="2398" spc="235">
              <a:solidFill>
                <a:srgbClr val="231F20"/>
              </a:solidFill>
              <a:latin typeface="DM Sans"/>
              <a:ea typeface="DM Sans"/>
              <a:cs typeface="DM Sans"/>
              <a:sym typeface="DM Sans"/>
            </a:endParaRPr>
          </a:p>
          <a:p>
            <a:pPr marL="0" lvl="0" indent="0" algn="ctr">
              <a:lnSpc>
                <a:spcPts val="3309"/>
              </a:lnSpc>
              <a:spcBef>
                <a:spcPct val="0"/>
              </a:spcBef>
            </a:pPr>
            <a:r>
              <a:rPr lang="en-US" sz="2398" spc="235">
                <a:solidFill>
                  <a:srgbClr val="231F20"/>
                </a:solidFill>
                <a:latin typeface="DM Sans"/>
                <a:ea typeface="DM Sans"/>
                <a:cs typeface="DM Sans"/>
                <a:sym typeface="DM Sans"/>
              </a:rPr>
              <a:t>Fulfilling User Needs: The application provides an interface for authorized users to register and log in to personal accounts. The authentication process must be safe and secure, with users only able to access their spending data.</a:t>
            </a:r>
          </a:p>
        </p:txBody>
      </p:sp>
      <p:sp>
        <p:nvSpPr>
          <p:cNvPr id="17" name="Freeform 17"/>
          <p:cNvSpPr/>
          <p:nvPr/>
        </p:nvSpPr>
        <p:spPr>
          <a:xfrm>
            <a:off x="15660582" y="-5357832"/>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a:off x="6857801" y="2968109"/>
            <a:ext cx="5008479" cy="6357758"/>
            <a:chOff x="0" y="0"/>
            <a:chExt cx="1837017" cy="2331907"/>
          </a:xfrm>
        </p:grpSpPr>
        <p:sp>
          <p:nvSpPr>
            <p:cNvPr id="19" name="Freeform 19"/>
            <p:cNvSpPr/>
            <p:nvPr/>
          </p:nvSpPr>
          <p:spPr>
            <a:xfrm>
              <a:off x="0" y="0"/>
              <a:ext cx="1837017" cy="2331907"/>
            </a:xfrm>
            <a:custGeom>
              <a:avLst/>
              <a:gdLst/>
              <a:ahLst/>
              <a:cxnLst/>
              <a:rect l="l" t="t" r="r" b="b"/>
              <a:pathLst>
                <a:path w="1837017" h="2331907">
                  <a:moveTo>
                    <a:pt x="47919" y="0"/>
                  </a:moveTo>
                  <a:lnTo>
                    <a:pt x="1789098" y="0"/>
                  </a:lnTo>
                  <a:cubicBezTo>
                    <a:pt x="1815563" y="0"/>
                    <a:pt x="1837017" y="21454"/>
                    <a:pt x="1837017" y="47919"/>
                  </a:cubicBezTo>
                  <a:lnTo>
                    <a:pt x="1837017" y="2283989"/>
                  </a:lnTo>
                  <a:cubicBezTo>
                    <a:pt x="1837017" y="2296698"/>
                    <a:pt x="1831968" y="2308886"/>
                    <a:pt x="1822982" y="2317872"/>
                  </a:cubicBezTo>
                  <a:cubicBezTo>
                    <a:pt x="1813995" y="2326859"/>
                    <a:pt x="1801807" y="2331907"/>
                    <a:pt x="1789098" y="2331907"/>
                  </a:cubicBezTo>
                  <a:lnTo>
                    <a:pt x="47919" y="2331907"/>
                  </a:lnTo>
                  <a:cubicBezTo>
                    <a:pt x="35210" y="2331907"/>
                    <a:pt x="23022" y="2326859"/>
                    <a:pt x="14035" y="2317872"/>
                  </a:cubicBezTo>
                  <a:cubicBezTo>
                    <a:pt x="5049" y="2308886"/>
                    <a:pt x="0" y="2296698"/>
                    <a:pt x="0" y="2283989"/>
                  </a:cubicBezTo>
                  <a:lnTo>
                    <a:pt x="0" y="47919"/>
                  </a:lnTo>
                  <a:cubicBezTo>
                    <a:pt x="0" y="35210"/>
                    <a:pt x="5049" y="23022"/>
                    <a:pt x="14035" y="14035"/>
                  </a:cubicBezTo>
                  <a:cubicBezTo>
                    <a:pt x="23022" y="5049"/>
                    <a:pt x="35210" y="0"/>
                    <a:pt x="47919" y="0"/>
                  </a:cubicBezTo>
                  <a:close/>
                </a:path>
              </a:pathLst>
            </a:custGeom>
            <a:solidFill>
              <a:srgbClr val="FFFFFF">
                <a:alpha val="98824"/>
              </a:srgbClr>
            </a:solidFill>
          </p:spPr>
        </p:sp>
        <p:sp>
          <p:nvSpPr>
            <p:cNvPr id="20" name="TextBox 20"/>
            <p:cNvSpPr txBox="1"/>
            <p:nvPr/>
          </p:nvSpPr>
          <p:spPr>
            <a:xfrm>
              <a:off x="0" y="-19050"/>
              <a:ext cx="1837017" cy="2350957"/>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7179816" y="1555739"/>
            <a:ext cx="4364449" cy="829390"/>
            <a:chOff x="0" y="0"/>
            <a:chExt cx="1149485" cy="218440"/>
          </a:xfrm>
        </p:grpSpPr>
        <p:sp>
          <p:nvSpPr>
            <p:cNvPr id="22" name="Freeform 22"/>
            <p:cNvSpPr/>
            <p:nvPr/>
          </p:nvSpPr>
          <p:spPr>
            <a:xfrm>
              <a:off x="0" y="0"/>
              <a:ext cx="1149485" cy="218440"/>
            </a:xfrm>
            <a:custGeom>
              <a:avLst/>
              <a:gdLst/>
              <a:ahLst/>
              <a:cxnLst/>
              <a:rect l="l" t="t" r="r" b="b"/>
              <a:pathLst>
                <a:path w="1149485" h="218440">
                  <a:moveTo>
                    <a:pt x="0" y="0"/>
                  </a:moveTo>
                  <a:lnTo>
                    <a:pt x="1149485" y="0"/>
                  </a:lnTo>
                  <a:lnTo>
                    <a:pt x="1149485" y="218440"/>
                  </a:lnTo>
                  <a:lnTo>
                    <a:pt x="0" y="218440"/>
                  </a:lnTo>
                  <a:close/>
                </a:path>
              </a:pathLst>
            </a:custGeom>
            <a:solidFill>
              <a:srgbClr val="1A1A1A"/>
            </a:solidFill>
          </p:spPr>
        </p:sp>
        <p:sp>
          <p:nvSpPr>
            <p:cNvPr id="23" name="TextBox 23"/>
            <p:cNvSpPr txBox="1"/>
            <p:nvPr/>
          </p:nvSpPr>
          <p:spPr>
            <a:xfrm>
              <a:off x="0" y="-57150"/>
              <a:ext cx="1149485" cy="27559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Expense Tracking</a:t>
              </a:r>
            </a:p>
          </p:txBody>
        </p:sp>
      </p:grpSp>
      <p:sp>
        <p:nvSpPr>
          <p:cNvPr id="24" name="TextBox 24"/>
          <p:cNvSpPr txBox="1"/>
          <p:nvPr/>
        </p:nvSpPr>
        <p:spPr>
          <a:xfrm>
            <a:off x="6939623" y="3091566"/>
            <a:ext cx="4844834" cy="5022005"/>
          </a:xfrm>
          <a:prstGeom prst="rect">
            <a:avLst/>
          </a:prstGeom>
        </p:spPr>
        <p:txBody>
          <a:bodyPr lIns="0" tIns="0" rIns="0" bIns="0" rtlCol="0" anchor="t">
            <a:spAutoFit/>
          </a:bodyPr>
          <a:lstStyle/>
          <a:p>
            <a:pPr algn="ctr">
              <a:lnSpc>
                <a:spcPts val="3309"/>
              </a:lnSpc>
            </a:pPr>
            <a:r>
              <a:rPr lang="en-US" sz="2398" spc="235">
                <a:solidFill>
                  <a:srgbClr val="231F20"/>
                </a:solidFill>
                <a:latin typeface="DM Sans"/>
                <a:ea typeface="DM Sans"/>
                <a:cs typeface="DM Sans"/>
                <a:sym typeface="DM Sans"/>
              </a:rPr>
              <a:t>Functionality requirements: Users can add, edit, and categorize expenses (e.g., rent, food, transportation).</a:t>
            </a:r>
          </a:p>
          <a:p>
            <a:pPr algn="ctr">
              <a:lnSpc>
                <a:spcPts val="3309"/>
              </a:lnSpc>
            </a:pPr>
            <a:endParaRPr lang="en-US" sz="2398" spc="235">
              <a:solidFill>
                <a:srgbClr val="231F20"/>
              </a:solidFill>
              <a:latin typeface="DM Sans"/>
              <a:ea typeface="DM Sans"/>
              <a:cs typeface="DM Sans"/>
              <a:sym typeface="DM Sans"/>
            </a:endParaRPr>
          </a:p>
          <a:p>
            <a:pPr marL="0" lvl="0" indent="0" algn="ctr">
              <a:lnSpc>
                <a:spcPts val="3309"/>
              </a:lnSpc>
              <a:spcBef>
                <a:spcPct val="0"/>
              </a:spcBef>
            </a:pPr>
            <a:r>
              <a:rPr lang="en-US" sz="2398" spc="235">
                <a:solidFill>
                  <a:srgbClr val="231F20"/>
                </a:solidFill>
                <a:latin typeface="DM Sans"/>
                <a:ea typeface="DM Sans"/>
                <a:cs typeface="DM Sans"/>
                <a:sym typeface="DM Sans"/>
              </a:rPr>
              <a:t>Meet user needs: Each expense must include information such as description, date, amount, and type of expense. Users must be able to easily edit information if needed.</a:t>
            </a:r>
          </a:p>
        </p:txBody>
      </p:sp>
      <p:grpSp>
        <p:nvGrpSpPr>
          <p:cNvPr id="25" name="Group 25"/>
          <p:cNvGrpSpPr/>
          <p:nvPr/>
        </p:nvGrpSpPr>
        <p:grpSpPr>
          <a:xfrm>
            <a:off x="12542555" y="3047835"/>
            <a:ext cx="5008479" cy="6357758"/>
            <a:chOff x="0" y="0"/>
            <a:chExt cx="1837017" cy="2331907"/>
          </a:xfrm>
        </p:grpSpPr>
        <p:sp>
          <p:nvSpPr>
            <p:cNvPr id="26" name="Freeform 26"/>
            <p:cNvSpPr/>
            <p:nvPr/>
          </p:nvSpPr>
          <p:spPr>
            <a:xfrm>
              <a:off x="0" y="0"/>
              <a:ext cx="1837017" cy="2331907"/>
            </a:xfrm>
            <a:custGeom>
              <a:avLst/>
              <a:gdLst/>
              <a:ahLst/>
              <a:cxnLst/>
              <a:rect l="l" t="t" r="r" b="b"/>
              <a:pathLst>
                <a:path w="1837017" h="2331907">
                  <a:moveTo>
                    <a:pt x="47919" y="0"/>
                  </a:moveTo>
                  <a:lnTo>
                    <a:pt x="1789098" y="0"/>
                  </a:lnTo>
                  <a:cubicBezTo>
                    <a:pt x="1815563" y="0"/>
                    <a:pt x="1837017" y="21454"/>
                    <a:pt x="1837017" y="47919"/>
                  </a:cubicBezTo>
                  <a:lnTo>
                    <a:pt x="1837017" y="2283989"/>
                  </a:lnTo>
                  <a:cubicBezTo>
                    <a:pt x="1837017" y="2296698"/>
                    <a:pt x="1831968" y="2308886"/>
                    <a:pt x="1822982" y="2317872"/>
                  </a:cubicBezTo>
                  <a:cubicBezTo>
                    <a:pt x="1813995" y="2326859"/>
                    <a:pt x="1801807" y="2331907"/>
                    <a:pt x="1789098" y="2331907"/>
                  </a:cubicBezTo>
                  <a:lnTo>
                    <a:pt x="47919" y="2331907"/>
                  </a:lnTo>
                  <a:cubicBezTo>
                    <a:pt x="35210" y="2331907"/>
                    <a:pt x="23022" y="2326859"/>
                    <a:pt x="14035" y="2317872"/>
                  </a:cubicBezTo>
                  <a:cubicBezTo>
                    <a:pt x="5049" y="2308886"/>
                    <a:pt x="0" y="2296698"/>
                    <a:pt x="0" y="2283989"/>
                  </a:cubicBezTo>
                  <a:lnTo>
                    <a:pt x="0" y="47919"/>
                  </a:lnTo>
                  <a:cubicBezTo>
                    <a:pt x="0" y="35210"/>
                    <a:pt x="5049" y="23022"/>
                    <a:pt x="14035" y="14035"/>
                  </a:cubicBezTo>
                  <a:cubicBezTo>
                    <a:pt x="23022" y="5049"/>
                    <a:pt x="35210" y="0"/>
                    <a:pt x="47919" y="0"/>
                  </a:cubicBezTo>
                  <a:close/>
                </a:path>
              </a:pathLst>
            </a:custGeom>
            <a:solidFill>
              <a:srgbClr val="FFFFFF">
                <a:alpha val="98824"/>
              </a:srgbClr>
            </a:solidFill>
          </p:spPr>
        </p:sp>
        <p:sp>
          <p:nvSpPr>
            <p:cNvPr id="27" name="TextBox 27"/>
            <p:cNvSpPr txBox="1"/>
            <p:nvPr/>
          </p:nvSpPr>
          <p:spPr>
            <a:xfrm>
              <a:off x="0" y="-19050"/>
              <a:ext cx="1837017" cy="2350957"/>
            </a:xfrm>
            <a:prstGeom prst="rect">
              <a:avLst/>
            </a:prstGeom>
          </p:spPr>
          <p:txBody>
            <a:bodyPr lIns="50800" tIns="50800" rIns="50800" bIns="50800" rtlCol="0" anchor="ctr"/>
            <a:lstStyle/>
            <a:p>
              <a:pPr algn="ctr">
                <a:lnSpc>
                  <a:spcPts val="2859"/>
                </a:lnSpc>
              </a:pPr>
              <a:endParaRPr/>
            </a:p>
          </p:txBody>
        </p:sp>
      </p:grpSp>
      <p:grpSp>
        <p:nvGrpSpPr>
          <p:cNvPr id="28" name="Group 28"/>
          <p:cNvGrpSpPr/>
          <p:nvPr/>
        </p:nvGrpSpPr>
        <p:grpSpPr>
          <a:xfrm>
            <a:off x="12868482" y="1547069"/>
            <a:ext cx="4364449" cy="829390"/>
            <a:chOff x="0" y="0"/>
            <a:chExt cx="1149485" cy="218440"/>
          </a:xfrm>
        </p:grpSpPr>
        <p:sp>
          <p:nvSpPr>
            <p:cNvPr id="29" name="Freeform 29"/>
            <p:cNvSpPr/>
            <p:nvPr/>
          </p:nvSpPr>
          <p:spPr>
            <a:xfrm>
              <a:off x="0" y="0"/>
              <a:ext cx="1149485" cy="218440"/>
            </a:xfrm>
            <a:custGeom>
              <a:avLst/>
              <a:gdLst/>
              <a:ahLst/>
              <a:cxnLst/>
              <a:rect l="l" t="t" r="r" b="b"/>
              <a:pathLst>
                <a:path w="1149485" h="218440">
                  <a:moveTo>
                    <a:pt x="0" y="0"/>
                  </a:moveTo>
                  <a:lnTo>
                    <a:pt x="1149485" y="0"/>
                  </a:lnTo>
                  <a:lnTo>
                    <a:pt x="1149485" y="218440"/>
                  </a:lnTo>
                  <a:lnTo>
                    <a:pt x="0" y="218440"/>
                  </a:lnTo>
                  <a:close/>
                </a:path>
              </a:pathLst>
            </a:custGeom>
            <a:solidFill>
              <a:srgbClr val="1A1A1A"/>
            </a:solidFill>
          </p:spPr>
        </p:sp>
        <p:sp>
          <p:nvSpPr>
            <p:cNvPr id="30" name="TextBox 30"/>
            <p:cNvSpPr txBox="1"/>
            <p:nvPr/>
          </p:nvSpPr>
          <p:spPr>
            <a:xfrm>
              <a:off x="0" y="-57150"/>
              <a:ext cx="1149485" cy="27559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Budget Setting</a:t>
              </a:r>
            </a:p>
          </p:txBody>
        </p:sp>
      </p:grpSp>
      <p:sp>
        <p:nvSpPr>
          <p:cNvPr id="31" name="TextBox 31"/>
          <p:cNvSpPr txBox="1"/>
          <p:nvPr/>
        </p:nvSpPr>
        <p:spPr>
          <a:xfrm>
            <a:off x="12624377" y="3171291"/>
            <a:ext cx="4844834" cy="5860205"/>
          </a:xfrm>
          <a:prstGeom prst="rect">
            <a:avLst/>
          </a:prstGeom>
        </p:spPr>
        <p:txBody>
          <a:bodyPr lIns="0" tIns="0" rIns="0" bIns="0" rtlCol="0" anchor="t">
            <a:spAutoFit/>
          </a:bodyPr>
          <a:lstStyle/>
          <a:p>
            <a:pPr algn="ctr">
              <a:lnSpc>
                <a:spcPts val="3309"/>
              </a:lnSpc>
            </a:pPr>
            <a:r>
              <a:rPr lang="en-US" sz="2398" spc="235">
                <a:solidFill>
                  <a:srgbClr val="231F20"/>
                </a:solidFill>
                <a:latin typeface="DM Sans"/>
                <a:ea typeface="DM Sans"/>
                <a:cs typeface="DM Sans"/>
                <a:sym typeface="DM Sans"/>
              </a:rPr>
              <a:t>Functional Requirement: Users can set up monthly budgets for different spending categories (e.g., food, shopping, bank payment, service bills, education).</a:t>
            </a:r>
          </a:p>
          <a:p>
            <a:pPr algn="ctr">
              <a:lnSpc>
                <a:spcPts val="3309"/>
              </a:lnSpc>
            </a:pPr>
            <a:endParaRPr lang="en-US" sz="2398" spc="235">
              <a:solidFill>
                <a:srgbClr val="231F20"/>
              </a:solidFill>
              <a:latin typeface="DM Sans"/>
              <a:ea typeface="DM Sans"/>
              <a:cs typeface="DM Sans"/>
              <a:sym typeface="DM Sans"/>
            </a:endParaRPr>
          </a:p>
          <a:p>
            <a:pPr marL="0" lvl="0" indent="0" algn="ctr">
              <a:lnSpc>
                <a:spcPts val="3309"/>
              </a:lnSpc>
              <a:spcBef>
                <a:spcPct val="0"/>
              </a:spcBef>
            </a:pPr>
            <a:r>
              <a:rPr lang="en-US" sz="2398" spc="235">
                <a:solidFill>
                  <a:srgbClr val="231F20"/>
                </a:solidFill>
                <a:latin typeface="DM Sans"/>
                <a:ea typeface="DM Sans"/>
                <a:cs typeface="DM Sans"/>
                <a:sym typeface="DM Sans"/>
              </a:rPr>
              <a:t>Fulfilling User Needs: The application allows users to adjust the budget amount for each spending category and updates when there are changes.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4159304" y="9312684"/>
            <a:ext cx="7463506" cy="7463506"/>
          </a:xfrm>
          <a:custGeom>
            <a:avLst/>
            <a:gdLst/>
            <a:ahLst/>
            <a:cxnLst/>
            <a:rect l="l" t="t" r="r" b="b"/>
            <a:pathLst>
              <a:path w="7463506" h="7463506">
                <a:moveTo>
                  <a:pt x="0" y="0"/>
                </a:moveTo>
                <a:lnTo>
                  <a:pt x="7463506" y="0"/>
                </a:lnTo>
                <a:lnTo>
                  <a:pt x="7463506" y="7463505"/>
                </a:lnTo>
                <a:lnTo>
                  <a:pt x="0" y="746350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7642787" y="7679763"/>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8281629" y="8250618"/>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3352082" y="9525519"/>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3836919" y="10039190"/>
            <a:ext cx="1268693" cy="1211025"/>
          </a:xfrm>
          <a:custGeom>
            <a:avLst/>
            <a:gdLst/>
            <a:ahLst/>
            <a:cxnLst/>
            <a:rect l="l" t="t" r="r" b="b"/>
            <a:pathLst>
              <a:path w="1268693" h="1211025">
                <a:moveTo>
                  <a:pt x="0" y="0"/>
                </a:moveTo>
                <a:lnTo>
                  <a:pt x="1268693" y="0"/>
                </a:lnTo>
                <a:lnTo>
                  <a:pt x="1268693" y="1211026"/>
                </a:lnTo>
                <a:lnTo>
                  <a:pt x="0" y="121102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9" name="Group 9"/>
          <p:cNvGrpSpPr/>
          <p:nvPr/>
        </p:nvGrpSpPr>
        <p:grpSpPr>
          <a:xfrm>
            <a:off x="1466029" y="2588614"/>
            <a:ext cx="4623769" cy="6357758"/>
            <a:chOff x="0" y="0"/>
            <a:chExt cx="1695913" cy="2331907"/>
          </a:xfrm>
        </p:grpSpPr>
        <p:sp>
          <p:nvSpPr>
            <p:cNvPr id="10" name="Freeform 10"/>
            <p:cNvSpPr/>
            <p:nvPr/>
          </p:nvSpPr>
          <p:spPr>
            <a:xfrm>
              <a:off x="0" y="0"/>
              <a:ext cx="1695913" cy="2331907"/>
            </a:xfrm>
            <a:custGeom>
              <a:avLst/>
              <a:gdLst/>
              <a:ahLst/>
              <a:cxnLst/>
              <a:rect l="l" t="t" r="r" b="b"/>
              <a:pathLst>
                <a:path w="1695913" h="2331907">
                  <a:moveTo>
                    <a:pt x="51906" y="0"/>
                  </a:moveTo>
                  <a:lnTo>
                    <a:pt x="1644007" y="0"/>
                  </a:lnTo>
                  <a:cubicBezTo>
                    <a:pt x="1657773" y="0"/>
                    <a:pt x="1670976" y="5469"/>
                    <a:pt x="1680710" y="15203"/>
                  </a:cubicBezTo>
                  <a:cubicBezTo>
                    <a:pt x="1690444" y="24937"/>
                    <a:pt x="1695913" y="38139"/>
                    <a:pt x="1695913" y="51906"/>
                  </a:cubicBezTo>
                  <a:lnTo>
                    <a:pt x="1695913" y="2280002"/>
                  </a:lnTo>
                  <a:cubicBezTo>
                    <a:pt x="1695913" y="2308669"/>
                    <a:pt x="1672674" y="2331907"/>
                    <a:pt x="1644007" y="2331907"/>
                  </a:cubicBezTo>
                  <a:lnTo>
                    <a:pt x="51906" y="2331907"/>
                  </a:lnTo>
                  <a:cubicBezTo>
                    <a:pt x="38139" y="2331907"/>
                    <a:pt x="24937" y="2326439"/>
                    <a:pt x="15203" y="2316705"/>
                  </a:cubicBezTo>
                  <a:cubicBezTo>
                    <a:pt x="5469" y="2306970"/>
                    <a:pt x="0" y="2293768"/>
                    <a:pt x="0" y="2280002"/>
                  </a:cubicBezTo>
                  <a:lnTo>
                    <a:pt x="0" y="51906"/>
                  </a:lnTo>
                  <a:cubicBezTo>
                    <a:pt x="0" y="38139"/>
                    <a:pt x="5469" y="24937"/>
                    <a:pt x="15203" y="15203"/>
                  </a:cubicBezTo>
                  <a:cubicBezTo>
                    <a:pt x="24937" y="5469"/>
                    <a:pt x="38139" y="0"/>
                    <a:pt x="51906" y="0"/>
                  </a:cubicBezTo>
                  <a:close/>
                </a:path>
              </a:pathLst>
            </a:custGeom>
            <a:solidFill>
              <a:srgbClr val="FFFFFF">
                <a:alpha val="98824"/>
              </a:srgbClr>
            </a:solidFill>
          </p:spPr>
        </p:sp>
        <p:sp>
          <p:nvSpPr>
            <p:cNvPr id="11" name="TextBox 11"/>
            <p:cNvSpPr txBox="1"/>
            <p:nvPr/>
          </p:nvSpPr>
          <p:spPr>
            <a:xfrm>
              <a:off x="0" y="-19050"/>
              <a:ext cx="1695913" cy="2350957"/>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1595689" y="1600826"/>
            <a:ext cx="4364449" cy="829390"/>
            <a:chOff x="0" y="0"/>
            <a:chExt cx="1149485" cy="218440"/>
          </a:xfrm>
        </p:grpSpPr>
        <p:sp>
          <p:nvSpPr>
            <p:cNvPr id="13" name="Freeform 13"/>
            <p:cNvSpPr/>
            <p:nvPr/>
          </p:nvSpPr>
          <p:spPr>
            <a:xfrm>
              <a:off x="0" y="0"/>
              <a:ext cx="1149485" cy="218440"/>
            </a:xfrm>
            <a:custGeom>
              <a:avLst/>
              <a:gdLst/>
              <a:ahLst/>
              <a:cxnLst/>
              <a:rect l="l" t="t" r="r" b="b"/>
              <a:pathLst>
                <a:path w="1149485" h="218440">
                  <a:moveTo>
                    <a:pt x="0" y="0"/>
                  </a:moveTo>
                  <a:lnTo>
                    <a:pt x="1149485" y="0"/>
                  </a:lnTo>
                  <a:lnTo>
                    <a:pt x="1149485" y="218440"/>
                  </a:lnTo>
                  <a:lnTo>
                    <a:pt x="0" y="218440"/>
                  </a:lnTo>
                  <a:close/>
                </a:path>
              </a:pathLst>
            </a:custGeom>
            <a:solidFill>
              <a:srgbClr val="1A1A1A"/>
            </a:solidFill>
          </p:spPr>
        </p:sp>
        <p:sp>
          <p:nvSpPr>
            <p:cNvPr id="14" name="TextBox 14"/>
            <p:cNvSpPr txBox="1"/>
            <p:nvPr/>
          </p:nvSpPr>
          <p:spPr>
            <a:xfrm>
              <a:off x="0" y="-57150"/>
              <a:ext cx="1149485" cy="27559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Expense Overview</a:t>
              </a:r>
            </a:p>
          </p:txBody>
        </p:sp>
      </p:grpSp>
      <p:sp>
        <p:nvSpPr>
          <p:cNvPr id="15" name="TextBox 15"/>
          <p:cNvSpPr txBox="1"/>
          <p:nvPr/>
        </p:nvSpPr>
        <p:spPr>
          <a:xfrm>
            <a:off x="362230" y="43519"/>
            <a:ext cx="13392394" cy="1166783"/>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CORE FEATURES IMPLEMENTED</a:t>
            </a:r>
          </a:p>
        </p:txBody>
      </p:sp>
      <p:sp>
        <p:nvSpPr>
          <p:cNvPr id="16" name="TextBox 16"/>
          <p:cNvSpPr txBox="1"/>
          <p:nvPr/>
        </p:nvSpPr>
        <p:spPr>
          <a:xfrm>
            <a:off x="1595689" y="2773117"/>
            <a:ext cx="4256497" cy="5522555"/>
          </a:xfrm>
          <a:prstGeom prst="rect">
            <a:avLst/>
          </a:prstGeom>
        </p:spPr>
        <p:txBody>
          <a:bodyPr lIns="0" tIns="0" rIns="0" bIns="0" rtlCol="0" anchor="t">
            <a:spAutoFit/>
          </a:bodyPr>
          <a:lstStyle/>
          <a:p>
            <a:pPr algn="ctr">
              <a:lnSpc>
                <a:spcPts val="2907"/>
              </a:lnSpc>
            </a:pPr>
            <a:r>
              <a:rPr lang="en-US" sz="2106" spc="206">
                <a:solidFill>
                  <a:srgbClr val="231F20"/>
                </a:solidFill>
                <a:latin typeface="DM Sans"/>
                <a:ea typeface="DM Sans"/>
                <a:cs typeface="DM Sans"/>
                <a:sym typeface="DM Sans"/>
              </a:rPr>
              <a:t>Functional Requirement: The app provides a monthly spending summary, including total spending, remaining budget, and spending allocation by category.</a:t>
            </a:r>
          </a:p>
          <a:p>
            <a:pPr algn="ctr">
              <a:lnSpc>
                <a:spcPts val="2907"/>
              </a:lnSpc>
            </a:pPr>
            <a:endParaRPr lang="en-US" sz="2106" spc="206">
              <a:solidFill>
                <a:srgbClr val="231F20"/>
              </a:solidFill>
              <a:latin typeface="DM Sans"/>
              <a:ea typeface="DM Sans"/>
              <a:cs typeface="DM Sans"/>
              <a:sym typeface="DM Sans"/>
            </a:endParaRPr>
          </a:p>
          <a:p>
            <a:pPr marL="0" lvl="0" indent="0" algn="ctr">
              <a:lnSpc>
                <a:spcPts val="2907"/>
              </a:lnSpc>
              <a:spcBef>
                <a:spcPct val="0"/>
              </a:spcBef>
            </a:pPr>
            <a:r>
              <a:rPr lang="en-US" sz="2106" spc="206">
                <a:solidFill>
                  <a:srgbClr val="231F20"/>
                </a:solidFill>
                <a:latin typeface="DM Sans"/>
                <a:ea typeface="DM Sans"/>
                <a:cs typeface="DM Sans"/>
                <a:sym typeface="DM Sans"/>
              </a:rPr>
              <a:t>Fulfilling User Needs: Users can view total spending, compare it with the set budget, and check spending details by each category. Can also show spending trends over time</a:t>
            </a:r>
          </a:p>
        </p:txBody>
      </p:sp>
      <p:sp>
        <p:nvSpPr>
          <p:cNvPr id="17" name="Freeform 17"/>
          <p:cNvSpPr/>
          <p:nvPr/>
        </p:nvSpPr>
        <p:spPr>
          <a:xfrm>
            <a:off x="15660582" y="-5357832"/>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18" name="Group 18"/>
          <p:cNvGrpSpPr/>
          <p:nvPr/>
        </p:nvGrpSpPr>
        <p:grpSpPr>
          <a:xfrm>
            <a:off x="7058427" y="2757049"/>
            <a:ext cx="4785816" cy="5809166"/>
            <a:chOff x="0" y="0"/>
            <a:chExt cx="1812736" cy="2200353"/>
          </a:xfrm>
        </p:grpSpPr>
        <p:sp>
          <p:nvSpPr>
            <p:cNvPr id="19" name="Freeform 19"/>
            <p:cNvSpPr/>
            <p:nvPr/>
          </p:nvSpPr>
          <p:spPr>
            <a:xfrm>
              <a:off x="0" y="0"/>
              <a:ext cx="1812736" cy="2200353"/>
            </a:xfrm>
            <a:custGeom>
              <a:avLst/>
              <a:gdLst/>
              <a:ahLst/>
              <a:cxnLst/>
              <a:rect l="l" t="t" r="r" b="b"/>
              <a:pathLst>
                <a:path w="1812736" h="2200353">
                  <a:moveTo>
                    <a:pt x="50148" y="0"/>
                  </a:moveTo>
                  <a:lnTo>
                    <a:pt x="1762588" y="0"/>
                  </a:lnTo>
                  <a:cubicBezTo>
                    <a:pt x="1775889" y="0"/>
                    <a:pt x="1788644" y="5283"/>
                    <a:pt x="1798048" y="14688"/>
                  </a:cubicBezTo>
                  <a:cubicBezTo>
                    <a:pt x="1807453" y="24093"/>
                    <a:pt x="1812736" y="36848"/>
                    <a:pt x="1812736" y="50148"/>
                  </a:cubicBezTo>
                  <a:lnTo>
                    <a:pt x="1812736" y="2150205"/>
                  </a:lnTo>
                  <a:cubicBezTo>
                    <a:pt x="1812736" y="2177901"/>
                    <a:pt x="1790284" y="2200353"/>
                    <a:pt x="1762588" y="2200353"/>
                  </a:cubicBezTo>
                  <a:lnTo>
                    <a:pt x="50148" y="2200353"/>
                  </a:lnTo>
                  <a:cubicBezTo>
                    <a:pt x="36848" y="2200353"/>
                    <a:pt x="24093" y="2195070"/>
                    <a:pt x="14688" y="2185665"/>
                  </a:cubicBezTo>
                  <a:cubicBezTo>
                    <a:pt x="5283" y="2176261"/>
                    <a:pt x="0" y="2163505"/>
                    <a:pt x="0" y="2150205"/>
                  </a:cubicBezTo>
                  <a:lnTo>
                    <a:pt x="0" y="50148"/>
                  </a:lnTo>
                  <a:cubicBezTo>
                    <a:pt x="0" y="36848"/>
                    <a:pt x="5283" y="24093"/>
                    <a:pt x="14688" y="14688"/>
                  </a:cubicBezTo>
                  <a:cubicBezTo>
                    <a:pt x="24093" y="5283"/>
                    <a:pt x="36848" y="0"/>
                    <a:pt x="50148" y="0"/>
                  </a:cubicBezTo>
                  <a:close/>
                </a:path>
              </a:pathLst>
            </a:custGeom>
            <a:solidFill>
              <a:srgbClr val="FFFFFF">
                <a:alpha val="98824"/>
              </a:srgbClr>
            </a:solidFill>
          </p:spPr>
        </p:sp>
        <p:sp>
          <p:nvSpPr>
            <p:cNvPr id="20" name="TextBox 20"/>
            <p:cNvSpPr txBox="1"/>
            <p:nvPr/>
          </p:nvSpPr>
          <p:spPr>
            <a:xfrm>
              <a:off x="0" y="-19050"/>
              <a:ext cx="1812736" cy="2219403"/>
            </a:xfrm>
            <a:prstGeom prst="rect">
              <a:avLst/>
            </a:prstGeom>
          </p:spPr>
          <p:txBody>
            <a:bodyPr lIns="50800" tIns="50800" rIns="50800" bIns="50800" rtlCol="0" anchor="ctr"/>
            <a:lstStyle/>
            <a:p>
              <a:pPr algn="ctr">
                <a:lnSpc>
                  <a:spcPts val="2859"/>
                </a:lnSpc>
              </a:pPr>
              <a:endParaRPr/>
            </a:p>
          </p:txBody>
        </p:sp>
      </p:grpSp>
      <p:grpSp>
        <p:nvGrpSpPr>
          <p:cNvPr id="21" name="Group 21"/>
          <p:cNvGrpSpPr/>
          <p:nvPr/>
        </p:nvGrpSpPr>
        <p:grpSpPr>
          <a:xfrm>
            <a:off x="7348592" y="1600826"/>
            <a:ext cx="4205487" cy="829390"/>
            <a:chOff x="0" y="0"/>
            <a:chExt cx="1107618" cy="218440"/>
          </a:xfrm>
        </p:grpSpPr>
        <p:sp>
          <p:nvSpPr>
            <p:cNvPr id="22" name="Freeform 22"/>
            <p:cNvSpPr/>
            <p:nvPr/>
          </p:nvSpPr>
          <p:spPr>
            <a:xfrm>
              <a:off x="0" y="0"/>
              <a:ext cx="1107618" cy="218440"/>
            </a:xfrm>
            <a:custGeom>
              <a:avLst/>
              <a:gdLst/>
              <a:ahLst/>
              <a:cxnLst/>
              <a:rect l="l" t="t" r="r" b="b"/>
              <a:pathLst>
                <a:path w="1107618" h="218440">
                  <a:moveTo>
                    <a:pt x="0" y="0"/>
                  </a:moveTo>
                  <a:lnTo>
                    <a:pt x="1107618" y="0"/>
                  </a:lnTo>
                  <a:lnTo>
                    <a:pt x="1107618" y="218440"/>
                  </a:lnTo>
                  <a:lnTo>
                    <a:pt x="0" y="218440"/>
                  </a:lnTo>
                  <a:close/>
                </a:path>
              </a:pathLst>
            </a:custGeom>
            <a:solidFill>
              <a:srgbClr val="1A1A1A"/>
            </a:solidFill>
          </p:spPr>
        </p:sp>
        <p:sp>
          <p:nvSpPr>
            <p:cNvPr id="23" name="TextBox 23"/>
            <p:cNvSpPr txBox="1"/>
            <p:nvPr/>
          </p:nvSpPr>
          <p:spPr>
            <a:xfrm>
              <a:off x="0" y="-57150"/>
              <a:ext cx="1107618" cy="27559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Recurring Expenses</a:t>
              </a:r>
            </a:p>
          </p:txBody>
        </p:sp>
      </p:grpSp>
      <p:sp>
        <p:nvSpPr>
          <p:cNvPr id="24" name="TextBox 24"/>
          <p:cNvSpPr txBox="1"/>
          <p:nvPr/>
        </p:nvSpPr>
        <p:spPr>
          <a:xfrm>
            <a:off x="7058427" y="2975668"/>
            <a:ext cx="4785816" cy="5260832"/>
          </a:xfrm>
          <a:prstGeom prst="rect">
            <a:avLst/>
          </a:prstGeom>
        </p:spPr>
        <p:txBody>
          <a:bodyPr lIns="0" tIns="0" rIns="0" bIns="0" rtlCol="0" anchor="t">
            <a:spAutoFit/>
          </a:bodyPr>
          <a:lstStyle/>
          <a:p>
            <a:pPr algn="ctr">
              <a:lnSpc>
                <a:spcPts val="3204"/>
              </a:lnSpc>
            </a:pPr>
            <a:r>
              <a:rPr lang="en-US" sz="2322" spc="227">
                <a:solidFill>
                  <a:srgbClr val="231F20"/>
                </a:solidFill>
                <a:latin typeface="DM Sans"/>
                <a:ea typeface="DM Sans"/>
                <a:cs typeface="DM Sans"/>
                <a:sym typeface="DM Sans"/>
              </a:rPr>
              <a:t>Functional Requirement: Users can add recurring expenses (for example, monthly rent) with start and end dates.</a:t>
            </a:r>
          </a:p>
          <a:p>
            <a:pPr algn="ctr">
              <a:lnSpc>
                <a:spcPts val="3204"/>
              </a:lnSpc>
            </a:pPr>
            <a:endParaRPr lang="en-US" sz="2322" spc="227">
              <a:solidFill>
                <a:srgbClr val="231F20"/>
              </a:solidFill>
              <a:latin typeface="DM Sans"/>
              <a:ea typeface="DM Sans"/>
              <a:cs typeface="DM Sans"/>
              <a:sym typeface="DM Sans"/>
            </a:endParaRPr>
          </a:p>
          <a:p>
            <a:pPr marL="0" lvl="0" indent="0" algn="ctr">
              <a:lnSpc>
                <a:spcPts val="3204"/>
              </a:lnSpc>
              <a:spcBef>
                <a:spcPct val="0"/>
              </a:spcBef>
            </a:pPr>
            <a:r>
              <a:rPr lang="en-US" sz="2322" spc="227">
                <a:solidFill>
                  <a:srgbClr val="231F20"/>
                </a:solidFill>
                <a:latin typeface="DM Sans"/>
                <a:ea typeface="DM Sans"/>
                <a:cs typeface="DM Sans"/>
                <a:sym typeface="DM Sans"/>
              </a:rPr>
              <a:t>Fulfilling User Needs: Recurring expenses are automatically added to the user's budget every month, making expense management stable and easy.</a:t>
            </a:r>
          </a:p>
        </p:txBody>
      </p:sp>
      <p:grpSp>
        <p:nvGrpSpPr>
          <p:cNvPr id="25" name="Group 25"/>
          <p:cNvGrpSpPr/>
          <p:nvPr/>
        </p:nvGrpSpPr>
        <p:grpSpPr>
          <a:xfrm>
            <a:off x="12603708" y="2731889"/>
            <a:ext cx="4655592" cy="5909803"/>
            <a:chOff x="0" y="0"/>
            <a:chExt cx="1837017" cy="2331907"/>
          </a:xfrm>
        </p:grpSpPr>
        <p:sp>
          <p:nvSpPr>
            <p:cNvPr id="26" name="Freeform 26"/>
            <p:cNvSpPr/>
            <p:nvPr/>
          </p:nvSpPr>
          <p:spPr>
            <a:xfrm>
              <a:off x="0" y="0"/>
              <a:ext cx="1837017" cy="2331907"/>
            </a:xfrm>
            <a:custGeom>
              <a:avLst/>
              <a:gdLst/>
              <a:ahLst/>
              <a:cxnLst/>
              <a:rect l="l" t="t" r="r" b="b"/>
              <a:pathLst>
                <a:path w="1837017" h="2331907">
                  <a:moveTo>
                    <a:pt x="51551" y="0"/>
                  </a:moveTo>
                  <a:lnTo>
                    <a:pt x="1785466" y="0"/>
                  </a:lnTo>
                  <a:cubicBezTo>
                    <a:pt x="1813937" y="0"/>
                    <a:pt x="1837017" y="23080"/>
                    <a:pt x="1837017" y="51551"/>
                  </a:cubicBezTo>
                  <a:lnTo>
                    <a:pt x="1837017" y="2280357"/>
                  </a:lnTo>
                  <a:cubicBezTo>
                    <a:pt x="1837017" y="2294029"/>
                    <a:pt x="1831586" y="2307141"/>
                    <a:pt x="1821918" y="2316809"/>
                  </a:cubicBezTo>
                  <a:cubicBezTo>
                    <a:pt x="1812250" y="2326476"/>
                    <a:pt x="1799138" y="2331907"/>
                    <a:pt x="1785466" y="2331907"/>
                  </a:cubicBezTo>
                  <a:lnTo>
                    <a:pt x="51551" y="2331907"/>
                  </a:lnTo>
                  <a:cubicBezTo>
                    <a:pt x="37879" y="2331907"/>
                    <a:pt x="24767" y="2326476"/>
                    <a:pt x="15099" y="2316809"/>
                  </a:cubicBezTo>
                  <a:cubicBezTo>
                    <a:pt x="5431" y="2307141"/>
                    <a:pt x="0" y="2294029"/>
                    <a:pt x="0" y="2280357"/>
                  </a:cubicBezTo>
                  <a:lnTo>
                    <a:pt x="0" y="51551"/>
                  </a:lnTo>
                  <a:cubicBezTo>
                    <a:pt x="0" y="23080"/>
                    <a:pt x="23080" y="0"/>
                    <a:pt x="51551" y="0"/>
                  </a:cubicBezTo>
                  <a:close/>
                </a:path>
              </a:pathLst>
            </a:custGeom>
            <a:solidFill>
              <a:srgbClr val="FFFFFF">
                <a:alpha val="98824"/>
              </a:srgbClr>
            </a:solidFill>
          </p:spPr>
        </p:sp>
        <p:sp>
          <p:nvSpPr>
            <p:cNvPr id="27" name="TextBox 27"/>
            <p:cNvSpPr txBox="1"/>
            <p:nvPr/>
          </p:nvSpPr>
          <p:spPr>
            <a:xfrm>
              <a:off x="0" y="-19050"/>
              <a:ext cx="1837017" cy="2350957"/>
            </a:xfrm>
            <a:prstGeom prst="rect">
              <a:avLst/>
            </a:prstGeom>
          </p:spPr>
          <p:txBody>
            <a:bodyPr lIns="50800" tIns="50800" rIns="50800" bIns="50800" rtlCol="0" anchor="ctr"/>
            <a:lstStyle/>
            <a:p>
              <a:pPr algn="ctr">
                <a:lnSpc>
                  <a:spcPts val="2859"/>
                </a:lnSpc>
              </a:pPr>
              <a:endParaRPr/>
            </a:p>
          </p:txBody>
        </p:sp>
      </p:grpSp>
      <p:grpSp>
        <p:nvGrpSpPr>
          <p:cNvPr id="28" name="Group 28"/>
          <p:cNvGrpSpPr/>
          <p:nvPr/>
        </p:nvGrpSpPr>
        <p:grpSpPr>
          <a:xfrm>
            <a:off x="13043043" y="1600826"/>
            <a:ext cx="3776922" cy="829390"/>
            <a:chOff x="0" y="0"/>
            <a:chExt cx="994745" cy="218440"/>
          </a:xfrm>
        </p:grpSpPr>
        <p:sp>
          <p:nvSpPr>
            <p:cNvPr id="29" name="Freeform 29"/>
            <p:cNvSpPr/>
            <p:nvPr/>
          </p:nvSpPr>
          <p:spPr>
            <a:xfrm>
              <a:off x="0" y="0"/>
              <a:ext cx="994745" cy="218440"/>
            </a:xfrm>
            <a:custGeom>
              <a:avLst/>
              <a:gdLst/>
              <a:ahLst/>
              <a:cxnLst/>
              <a:rect l="l" t="t" r="r" b="b"/>
              <a:pathLst>
                <a:path w="994745" h="218440">
                  <a:moveTo>
                    <a:pt x="0" y="0"/>
                  </a:moveTo>
                  <a:lnTo>
                    <a:pt x="994745" y="0"/>
                  </a:lnTo>
                  <a:lnTo>
                    <a:pt x="994745" y="218440"/>
                  </a:lnTo>
                  <a:lnTo>
                    <a:pt x="0" y="218440"/>
                  </a:lnTo>
                  <a:close/>
                </a:path>
              </a:pathLst>
            </a:custGeom>
            <a:solidFill>
              <a:srgbClr val="1A1A1A"/>
            </a:solidFill>
          </p:spPr>
        </p:sp>
        <p:sp>
          <p:nvSpPr>
            <p:cNvPr id="30" name="TextBox 30"/>
            <p:cNvSpPr txBox="1"/>
            <p:nvPr/>
          </p:nvSpPr>
          <p:spPr>
            <a:xfrm>
              <a:off x="0" y="-57150"/>
              <a:ext cx="994745" cy="27559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Expense Reports</a:t>
              </a:r>
            </a:p>
          </p:txBody>
        </p:sp>
      </p:grpSp>
      <p:sp>
        <p:nvSpPr>
          <p:cNvPr id="31" name="TextBox 31"/>
          <p:cNvSpPr txBox="1"/>
          <p:nvPr/>
        </p:nvSpPr>
        <p:spPr>
          <a:xfrm>
            <a:off x="12753004" y="2975668"/>
            <a:ext cx="4356999" cy="5301364"/>
          </a:xfrm>
          <a:prstGeom prst="rect">
            <a:avLst/>
          </a:prstGeom>
        </p:spPr>
        <p:txBody>
          <a:bodyPr lIns="0" tIns="0" rIns="0" bIns="0" rtlCol="0" anchor="t">
            <a:spAutoFit/>
          </a:bodyPr>
          <a:lstStyle/>
          <a:p>
            <a:pPr algn="ctr">
              <a:lnSpc>
                <a:spcPts val="3229"/>
              </a:lnSpc>
            </a:pPr>
            <a:r>
              <a:rPr lang="en-US" sz="2340" spc="229">
                <a:solidFill>
                  <a:srgbClr val="231F20"/>
                </a:solidFill>
                <a:latin typeface="DM Sans"/>
                <a:ea typeface="DM Sans"/>
                <a:cs typeface="DM Sans"/>
                <a:sym typeface="DM Sans"/>
              </a:rPr>
              <a:t>Functional Requirement: Users can create detailed spending reports for specific time periods (e.g. monthly, yearly).</a:t>
            </a:r>
          </a:p>
          <a:p>
            <a:pPr algn="ctr">
              <a:lnSpc>
                <a:spcPts val="3229"/>
              </a:lnSpc>
            </a:pPr>
            <a:endParaRPr lang="en-US" sz="2340" spc="229">
              <a:solidFill>
                <a:srgbClr val="231F20"/>
              </a:solidFill>
              <a:latin typeface="DM Sans"/>
              <a:ea typeface="DM Sans"/>
              <a:cs typeface="DM Sans"/>
              <a:sym typeface="DM Sans"/>
            </a:endParaRPr>
          </a:p>
          <a:p>
            <a:pPr marL="0" lvl="0" indent="0" algn="ctr">
              <a:lnSpc>
                <a:spcPts val="3229"/>
              </a:lnSpc>
              <a:spcBef>
                <a:spcPct val="0"/>
              </a:spcBef>
            </a:pPr>
            <a:r>
              <a:rPr lang="en-US" sz="2340" spc="229">
                <a:solidFill>
                  <a:srgbClr val="231F20"/>
                </a:solidFill>
                <a:latin typeface="DM Sans"/>
                <a:ea typeface="DM Sans"/>
                <a:cs typeface="DM Sans"/>
                <a:sym typeface="DM Sans"/>
              </a:rPr>
              <a:t>Fulfilling User Needs: The spending report will include spending allocation by categories, helping users easily evaluate their personal financial situation.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14198759" y="8874052"/>
            <a:ext cx="7673056" cy="7673056"/>
          </a:xfrm>
          <a:custGeom>
            <a:avLst/>
            <a:gdLst/>
            <a:ahLst/>
            <a:cxnLst/>
            <a:rect l="l" t="t" r="r" b="b"/>
            <a:pathLst>
              <a:path w="7673056" h="7673056">
                <a:moveTo>
                  <a:pt x="0" y="0"/>
                </a:moveTo>
                <a:lnTo>
                  <a:pt x="7673056" y="0"/>
                </a:lnTo>
                <a:lnTo>
                  <a:pt x="7673056" y="7673056"/>
                </a:lnTo>
                <a:lnTo>
                  <a:pt x="0" y="767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6916104" y="7702472"/>
            <a:ext cx="2238367" cy="2238367"/>
          </a:xfrm>
          <a:custGeom>
            <a:avLst/>
            <a:gdLst/>
            <a:ahLst/>
            <a:cxnLst/>
            <a:rect l="l" t="t" r="r" b="b"/>
            <a:pathLst>
              <a:path w="2238367" h="2238367">
                <a:moveTo>
                  <a:pt x="0" y="0"/>
                </a:moveTo>
                <a:lnTo>
                  <a:pt x="2238367" y="0"/>
                </a:lnTo>
                <a:lnTo>
                  <a:pt x="2238367" y="2238367"/>
                </a:lnTo>
                <a:lnTo>
                  <a:pt x="0" y="223836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17554946" y="8273327"/>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Freeform 6"/>
          <p:cNvSpPr/>
          <p:nvPr/>
        </p:nvSpPr>
        <p:spPr>
          <a:xfrm>
            <a:off x="12625399" y="9548228"/>
            <a:ext cx="2238367" cy="2238367"/>
          </a:xfrm>
          <a:custGeom>
            <a:avLst/>
            <a:gdLst/>
            <a:ahLst/>
            <a:cxnLst/>
            <a:rect l="l" t="t" r="r" b="b"/>
            <a:pathLst>
              <a:path w="2238367" h="2238367">
                <a:moveTo>
                  <a:pt x="0" y="0"/>
                </a:moveTo>
                <a:lnTo>
                  <a:pt x="2238367" y="0"/>
                </a:lnTo>
                <a:lnTo>
                  <a:pt x="2238367" y="2238368"/>
                </a:lnTo>
                <a:lnTo>
                  <a:pt x="0" y="223836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Freeform 7"/>
          <p:cNvSpPr/>
          <p:nvPr/>
        </p:nvSpPr>
        <p:spPr>
          <a:xfrm>
            <a:off x="13110236" y="10061899"/>
            <a:ext cx="1268693" cy="1211025"/>
          </a:xfrm>
          <a:custGeom>
            <a:avLst/>
            <a:gdLst/>
            <a:ahLst/>
            <a:cxnLst/>
            <a:rect l="l" t="t" r="r" b="b"/>
            <a:pathLst>
              <a:path w="1268693" h="1211025">
                <a:moveTo>
                  <a:pt x="0" y="0"/>
                </a:moveTo>
                <a:lnTo>
                  <a:pt x="1268693" y="0"/>
                </a:lnTo>
                <a:lnTo>
                  <a:pt x="1268693" y="1211025"/>
                </a:lnTo>
                <a:lnTo>
                  <a:pt x="0" y="121102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8" name="Freeform 8"/>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grpSp>
        <p:nvGrpSpPr>
          <p:cNvPr id="9" name="Group 9"/>
          <p:cNvGrpSpPr/>
          <p:nvPr/>
        </p:nvGrpSpPr>
        <p:grpSpPr>
          <a:xfrm>
            <a:off x="3986772" y="2678796"/>
            <a:ext cx="11097632" cy="6120801"/>
            <a:chOff x="0" y="0"/>
            <a:chExt cx="4227984" cy="2331907"/>
          </a:xfrm>
        </p:grpSpPr>
        <p:sp>
          <p:nvSpPr>
            <p:cNvPr id="10" name="Freeform 10"/>
            <p:cNvSpPr/>
            <p:nvPr/>
          </p:nvSpPr>
          <p:spPr>
            <a:xfrm>
              <a:off x="0" y="0"/>
              <a:ext cx="4227984" cy="2331907"/>
            </a:xfrm>
            <a:custGeom>
              <a:avLst/>
              <a:gdLst/>
              <a:ahLst/>
              <a:cxnLst/>
              <a:rect l="l" t="t" r="r" b="b"/>
              <a:pathLst>
                <a:path w="4227984" h="2331907">
                  <a:moveTo>
                    <a:pt x="21626" y="0"/>
                  </a:moveTo>
                  <a:lnTo>
                    <a:pt x="4206358" y="0"/>
                  </a:lnTo>
                  <a:cubicBezTo>
                    <a:pt x="4218302" y="0"/>
                    <a:pt x="4227984" y="9682"/>
                    <a:pt x="4227984" y="21626"/>
                  </a:cubicBezTo>
                  <a:lnTo>
                    <a:pt x="4227984" y="2310281"/>
                  </a:lnTo>
                  <a:cubicBezTo>
                    <a:pt x="4227984" y="2322225"/>
                    <a:pt x="4218302" y="2331907"/>
                    <a:pt x="4206358" y="2331907"/>
                  </a:cubicBezTo>
                  <a:lnTo>
                    <a:pt x="21626" y="2331907"/>
                  </a:lnTo>
                  <a:cubicBezTo>
                    <a:pt x="15891" y="2331907"/>
                    <a:pt x="10390" y="2329629"/>
                    <a:pt x="6334" y="2325573"/>
                  </a:cubicBezTo>
                  <a:cubicBezTo>
                    <a:pt x="2278" y="2321518"/>
                    <a:pt x="0" y="2316017"/>
                    <a:pt x="0" y="2310281"/>
                  </a:cubicBezTo>
                  <a:lnTo>
                    <a:pt x="0" y="21626"/>
                  </a:lnTo>
                  <a:cubicBezTo>
                    <a:pt x="0" y="9682"/>
                    <a:pt x="9682" y="0"/>
                    <a:pt x="21626" y="0"/>
                  </a:cubicBezTo>
                  <a:close/>
                </a:path>
              </a:pathLst>
            </a:custGeom>
            <a:solidFill>
              <a:srgbClr val="FFFFFF">
                <a:alpha val="98824"/>
              </a:srgbClr>
            </a:solidFill>
          </p:spPr>
        </p:sp>
        <p:sp>
          <p:nvSpPr>
            <p:cNvPr id="11" name="TextBox 11"/>
            <p:cNvSpPr txBox="1"/>
            <p:nvPr/>
          </p:nvSpPr>
          <p:spPr>
            <a:xfrm>
              <a:off x="0" y="-19050"/>
              <a:ext cx="4227984" cy="2350957"/>
            </a:xfrm>
            <a:prstGeom prst="rect">
              <a:avLst/>
            </a:prstGeom>
          </p:spPr>
          <p:txBody>
            <a:bodyPr lIns="50800" tIns="50800" rIns="50800" bIns="50800" rtlCol="0" anchor="ctr"/>
            <a:lstStyle/>
            <a:p>
              <a:pPr algn="ctr">
                <a:lnSpc>
                  <a:spcPts val="2859"/>
                </a:lnSpc>
              </a:pPr>
              <a:endParaRPr/>
            </a:p>
          </p:txBody>
        </p:sp>
      </p:grpSp>
      <p:grpSp>
        <p:nvGrpSpPr>
          <p:cNvPr id="12" name="Group 12"/>
          <p:cNvGrpSpPr/>
          <p:nvPr/>
        </p:nvGrpSpPr>
        <p:grpSpPr>
          <a:xfrm>
            <a:off x="4297973" y="1727824"/>
            <a:ext cx="10475230" cy="798478"/>
            <a:chOff x="0" y="0"/>
            <a:chExt cx="2865715" cy="218440"/>
          </a:xfrm>
        </p:grpSpPr>
        <p:sp>
          <p:nvSpPr>
            <p:cNvPr id="13" name="Freeform 13"/>
            <p:cNvSpPr/>
            <p:nvPr/>
          </p:nvSpPr>
          <p:spPr>
            <a:xfrm>
              <a:off x="0" y="0"/>
              <a:ext cx="2865715" cy="218440"/>
            </a:xfrm>
            <a:custGeom>
              <a:avLst/>
              <a:gdLst/>
              <a:ahLst/>
              <a:cxnLst/>
              <a:rect l="l" t="t" r="r" b="b"/>
              <a:pathLst>
                <a:path w="2865715" h="218440">
                  <a:moveTo>
                    <a:pt x="0" y="0"/>
                  </a:moveTo>
                  <a:lnTo>
                    <a:pt x="2865715" y="0"/>
                  </a:lnTo>
                  <a:lnTo>
                    <a:pt x="2865715" y="218440"/>
                  </a:lnTo>
                  <a:lnTo>
                    <a:pt x="0" y="218440"/>
                  </a:lnTo>
                  <a:close/>
                </a:path>
              </a:pathLst>
            </a:custGeom>
            <a:solidFill>
              <a:srgbClr val="1A1A1A"/>
            </a:solidFill>
          </p:spPr>
        </p:sp>
        <p:sp>
          <p:nvSpPr>
            <p:cNvPr id="14" name="TextBox 14"/>
            <p:cNvSpPr txBox="1"/>
            <p:nvPr/>
          </p:nvSpPr>
          <p:spPr>
            <a:xfrm>
              <a:off x="0" y="-57150"/>
              <a:ext cx="2865715" cy="275590"/>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Expense Notifications</a:t>
              </a:r>
            </a:p>
          </p:txBody>
        </p:sp>
      </p:grpSp>
      <p:sp>
        <p:nvSpPr>
          <p:cNvPr id="15" name="TextBox 15"/>
          <p:cNvSpPr txBox="1"/>
          <p:nvPr/>
        </p:nvSpPr>
        <p:spPr>
          <a:xfrm>
            <a:off x="1028700" y="67732"/>
            <a:ext cx="13392394" cy="1166783"/>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CORE FEATURES IMPLEMENTED</a:t>
            </a:r>
          </a:p>
        </p:txBody>
      </p:sp>
      <p:sp>
        <p:nvSpPr>
          <p:cNvPr id="16" name="TextBox 16"/>
          <p:cNvSpPr txBox="1"/>
          <p:nvPr/>
        </p:nvSpPr>
        <p:spPr>
          <a:xfrm>
            <a:off x="4142373" y="2842261"/>
            <a:ext cx="10786431" cy="2896936"/>
          </a:xfrm>
          <a:prstGeom prst="rect">
            <a:avLst/>
          </a:prstGeom>
        </p:spPr>
        <p:txBody>
          <a:bodyPr lIns="0" tIns="0" rIns="0" bIns="0" rtlCol="0" anchor="t">
            <a:spAutoFit/>
          </a:bodyPr>
          <a:lstStyle/>
          <a:p>
            <a:pPr algn="ctr">
              <a:lnSpc>
                <a:spcPts val="2955"/>
              </a:lnSpc>
            </a:pPr>
            <a:r>
              <a:rPr lang="en-US" sz="2141" spc="209">
                <a:solidFill>
                  <a:srgbClr val="231F20"/>
                </a:solidFill>
                <a:latin typeface="DM Sans"/>
                <a:ea typeface="DM Sans"/>
                <a:cs typeface="DM Sans"/>
                <a:sym typeface="DM Sans"/>
              </a:rPr>
              <a:t>Functional Requirement: The application will send reminders or notifications when the user nears or exceeds the budget limit of each category.</a:t>
            </a:r>
          </a:p>
          <a:p>
            <a:pPr algn="ctr">
              <a:lnSpc>
                <a:spcPts val="2955"/>
              </a:lnSpc>
            </a:pPr>
            <a:endParaRPr lang="en-US" sz="2141" spc="209">
              <a:solidFill>
                <a:srgbClr val="231F20"/>
              </a:solidFill>
              <a:latin typeface="DM Sans"/>
              <a:ea typeface="DM Sans"/>
              <a:cs typeface="DM Sans"/>
              <a:sym typeface="DM Sans"/>
            </a:endParaRPr>
          </a:p>
          <a:p>
            <a:pPr marL="0" lvl="0" indent="0" algn="ctr">
              <a:lnSpc>
                <a:spcPts val="3783"/>
              </a:lnSpc>
              <a:spcBef>
                <a:spcPct val="0"/>
              </a:spcBef>
            </a:pPr>
            <a:r>
              <a:rPr lang="en-US" sz="2741" spc="268">
                <a:solidFill>
                  <a:srgbClr val="231F20"/>
                </a:solidFill>
                <a:latin typeface="DM Sans"/>
                <a:ea typeface="DM Sans"/>
                <a:cs typeface="DM Sans"/>
                <a:sym typeface="DM Sans"/>
              </a:rPr>
              <a:t>Fulfilling User Needs: The notification feature helps users control spending more effectively, avoiding spending beyond the established budget.</a:t>
            </a:r>
          </a:p>
        </p:txBody>
      </p:sp>
      <p:sp>
        <p:nvSpPr>
          <p:cNvPr id="17" name="Freeform 17"/>
          <p:cNvSpPr/>
          <p:nvPr/>
        </p:nvSpPr>
        <p:spPr>
          <a:xfrm>
            <a:off x="15660582" y="-5357832"/>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48160" b="-29617"/>
            </a:stretch>
          </a:blipFill>
        </p:spPr>
      </p:sp>
      <p:sp>
        <p:nvSpPr>
          <p:cNvPr id="3" name="Freeform 3"/>
          <p:cNvSpPr/>
          <p:nvPr/>
        </p:nvSpPr>
        <p:spPr>
          <a:xfrm rot="887923">
            <a:off x="14134390" y="-9627528"/>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1675" y="-95608"/>
            <a:ext cx="9105795" cy="1103508"/>
          </a:xfrm>
          <a:prstGeom prst="rect">
            <a:avLst/>
          </a:prstGeom>
        </p:spPr>
        <p:txBody>
          <a:bodyPr lIns="0" tIns="0" rIns="0" bIns="0" rtlCol="0" anchor="t">
            <a:spAutoFit/>
          </a:bodyPr>
          <a:lstStyle/>
          <a:p>
            <a:pPr marL="0" lvl="0" indent="0" algn="ctr">
              <a:lnSpc>
                <a:spcPts val="8903"/>
              </a:lnSpc>
              <a:spcBef>
                <a:spcPct val="0"/>
              </a:spcBef>
            </a:pPr>
            <a:r>
              <a:rPr lang="en-US" sz="6451" b="1" spc="632">
                <a:solidFill>
                  <a:srgbClr val="231F20"/>
                </a:solidFill>
                <a:latin typeface="Oswald Bold"/>
                <a:ea typeface="Oswald Bold"/>
                <a:cs typeface="Oswald Bold"/>
                <a:sym typeface="Oswald Bold"/>
              </a:rPr>
              <a:t>ADDITIONAL FEATURES</a:t>
            </a:r>
          </a:p>
        </p:txBody>
      </p:sp>
      <p:sp>
        <p:nvSpPr>
          <p:cNvPr id="5" name="Freeform 5"/>
          <p:cNvSpPr/>
          <p:nvPr/>
        </p:nvSpPr>
        <p:spPr>
          <a:xfrm rot="887923">
            <a:off x="-8502547" y="5500615"/>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6" name="Group 6"/>
          <p:cNvGrpSpPr/>
          <p:nvPr/>
        </p:nvGrpSpPr>
        <p:grpSpPr>
          <a:xfrm>
            <a:off x="5863633" y="2433831"/>
            <a:ext cx="3411119" cy="1052872"/>
            <a:chOff x="0" y="0"/>
            <a:chExt cx="1251135" cy="386174"/>
          </a:xfrm>
        </p:grpSpPr>
        <p:sp>
          <p:nvSpPr>
            <p:cNvPr id="7" name="Freeform 7"/>
            <p:cNvSpPr/>
            <p:nvPr/>
          </p:nvSpPr>
          <p:spPr>
            <a:xfrm>
              <a:off x="0" y="0"/>
              <a:ext cx="1251135" cy="386174"/>
            </a:xfrm>
            <a:custGeom>
              <a:avLst/>
              <a:gdLst/>
              <a:ahLst/>
              <a:cxnLst/>
              <a:rect l="l" t="t" r="r" b="b"/>
              <a:pathLst>
                <a:path w="1251135" h="386174">
                  <a:moveTo>
                    <a:pt x="70358" y="0"/>
                  </a:moveTo>
                  <a:lnTo>
                    <a:pt x="1180777" y="0"/>
                  </a:lnTo>
                  <a:cubicBezTo>
                    <a:pt x="1199437" y="0"/>
                    <a:pt x="1217333" y="7413"/>
                    <a:pt x="1230528" y="20607"/>
                  </a:cubicBezTo>
                  <a:cubicBezTo>
                    <a:pt x="1243722" y="33802"/>
                    <a:pt x="1251135" y="51698"/>
                    <a:pt x="1251135" y="70358"/>
                  </a:cubicBezTo>
                  <a:lnTo>
                    <a:pt x="1251135" y="315816"/>
                  </a:lnTo>
                  <a:cubicBezTo>
                    <a:pt x="1251135" y="334476"/>
                    <a:pt x="1243722" y="352372"/>
                    <a:pt x="1230528" y="365566"/>
                  </a:cubicBezTo>
                  <a:cubicBezTo>
                    <a:pt x="1217333" y="378761"/>
                    <a:pt x="1199437" y="386174"/>
                    <a:pt x="1180777" y="386174"/>
                  </a:cubicBezTo>
                  <a:lnTo>
                    <a:pt x="70358" y="386174"/>
                  </a:lnTo>
                  <a:cubicBezTo>
                    <a:pt x="51698" y="386174"/>
                    <a:pt x="33802" y="378761"/>
                    <a:pt x="20607" y="365566"/>
                  </a:cubicBezTo>
                  <a:cubicBezTo>
                    <a:pt x="7413" y="352372"/>
                    <a:pt x="0" y="334476"/>
                    <a:pt x="0" y="315816"/>
                  </a:cubicBezTo>
                  <a:lnTo>
                    <a:pt x="0" y="70358"/>
                  </a:lnTo>
                  <a:cubicBezTo>
                    <a:pt x="0" y="51698"/>
                    <a:pt x="7413" y="33802"/>
                    <a:pt x="20607" y="20607"/>
                  </a:cubicBezTo>
                  <a:cubicBezTo>
                    <a:pt x="33802" y="7413"/>
                    <a:pt x="51698" y="0"/>
                    <a:pt x="70358" y="0"/>
                  </a:cubicBezTo>
                  <a:close/>
                </a:path>
              </a:pathLst>
            </a:custGeom>
            <a:solidFill>
              <a:srgbClr val="FFFFFF">
                <a:alpha val="98824"/>
              </a:srgbClr>
            </a:solidFill>
          </p:spPr>
        </p:sp>
        <p:sp>
          <p:nvSpPr>
            <p:cNvPr id="8" name="TextBox 8"/>
            <p:cNvSpPr txBox="1"/>
            <p:nvPr/>
          </p:nvSpPr>
          <p:spPr>
            <a:xfrm>
              <a:off x="0" y="-19050"/>
              <a:ext cx="1251135" cy="405224"/>
            </a:xfrm>
            <a:prstGeom prst="rect">
              <a:avLst/>
            </a:prstGeom>
          </p:spPr>
          <p:txBody>
            <a:bodyPr lIns="50800" tIns="50800" rIns="50800" bIns="50800" rtlCol="0" anchor="ctr"/>
            <a:lstStyle/>
            <a:p>
              <a:pPr algn="ctr">
                <a:lnSpc>
                  <a:spcPts val="2859"/>
                </a:lnSpc>
              </a:pPr>
              <a:endParaRPr/>
            </a:p>
          </p:txBody>
        </p:sp>
      </p:grpSp>
      <p:sp>
        <p:nvSpPr>
          <p:cNvPr id="9" name="TextBox 9"/>
          <p:cNvSpPr txBox="1"/>
          <p:nvPr/>
        </p:nvSpPr>
        <p:spPr>
          <a:xfrm>
            <a:off x="5863633" y="2548480"/>
            <a:ext cx="3587997" cy="785474"/>
          </a:xfrm>
          <a:prstGeom prst="rect">
            <a:avLst/>
          </a:prstGeom>
        </p:spPr>
        <p:txBody>
          <a:bodyPr lIns="0" tIns="0" rIns="0" bIns="0" rtlCol="0" anchor="t">
            <a:spAutoFit/>
          </a:bodyPr>
          <a:lstStyle/>
          <a:p>
            <a:pPr marL="0" lvl="0" indent="0" algn="ctr">
              <a:lnSpc>
                <a:spcPts val="3158"/>
              </a:lnSpc>
              <a:spcBef>
                <a:spcPct val="0"/>
              </a:spcBef>
            </a:pPr>
            <a:r>
              <a:rPr lang="en-US" sz="2288" spc="224">
                <a:solidFill>
                  <a:srgbClr val="231F20"/>
                </a:solidFill>
                <a:latin typeface="Oswald"/>
                <a:ea typeface="Oswald"/>
                <a:cs typeface="Oswald"/>
                <a:sym typeface="Oswald"/>
              </a:rPr>
              <a:t>NOTIFICATIONS FOR HIGH SPENDING </a:t>
            </a:r>
          </a:p>
        </p:txBody>
      </p:sp>
      <p:grpSp>
        <p:nvGrpSpPr>
          <p:cNvPr id="10" name="Group 10"/>
          <p:cNvGrpSpPr/>
          <p:nvPr/>
        </p:nvGrpSpPr>
        <p:grpSpPr>
          <a:xfrm>
            <a:off x="5483914" y="3752603"/>
            <a:ext cx="4443004" cy="5978592"/>
            <a:chOff x="0" y="0"/>
            <a:chExt cx="1687485" cy="2270712"/>
          </a:xfrm>
        </p:grpSpPr>
        <p:sp>
          <p:nvSpPr>
            <p:cNvPr id="11" name="Freeform 11"/>
            <p:cNvSpPr/>
            <p:nvPr/>
          </p:nvSpPr>
          <p:spPr>
            <a:xfrm>
              <a:off x="0" y="0"/>
              <a:ext cx="1687485" cy="2270712"/>
            </a:xfrm>
            <a:custGeom>
              <a:avLst/>
              <a:gdLst/>
              <a:ahLst/>
              <a:cxnLst/>
              <a:rect l="l" t="t" r="r" b="b"/>
              <a:pathLst>
                <a:path w="1687485" h="2270712">
                  <a:moveTo>
                    <a:pt x="54017" y="0"/>
                  </a:moveTo>
                  <a:lnTo>
                    <a:pt x="1633467" y="0"/>
                  </a:lnTo>
                  <a:cubicBezTo>
                    <a:pt x="1663300" y="0"/>
                    <a:pt x="1687485" y="24184"/>
                    <a:pt x="1687485" y="54017"/>
                  </a:cubicBezTo>
                  <a:lnTo>
                    <a:pt x="1687485" y="2216695"/>
                  </a:lnTo>
                  <a:cubicBezTo>
                    <a:pt x="1687485" y="2246528"/>
                    <a:pt x="1663300" y="2270712"/>
                    <a:pt x="1633467" y="2270712"/>
                  </a:cubicBezTo>
                  <a:lnTo>
                    <a:pt x="54017" y="2270712"/>
                  </a:lnTo>
                  <a:cubicBezTo>
                    <a:pt x="24184" y="2270712"/>
                    <a:pt x="0" y="2246528"/>
                    <a:pt x="0" y="2216695"/>
                  </a:cubicBezTo>
                  <a:lnTo>
                    <a:pt x="0" y="54017"/>
                  </a:lnTo>
                  <a:cubicBezTo>
                    <a:pt x="0" y="24184"/>
                    <a:pt x="24184" y="0"/>
                    <a:pt x="54017" y="0"/>
                  </a:cubicBezTo>
                  <a:close/>
                </a:path>
              </a:pathLst>
            </a:custGeom>
            <a:solidFill>
              <a:srgbClr val="FFFFFF">
                <a:alpha val="98824"/>
              </a:srgbClr>
            </a:solidFill>
          </p:spPr>
        </p:sp>
        <p:sp>
          <p:nvSpPr>
            <p:cNvPr id="12" name="TextBox 12"/>
            <p:cNvSpPr txBox="1"/>
            <p:nvPr/>
          </p:nvSpPr>
          <p:spPr>
            <a:xfrm>
              <a:off x="0" y="-19050"/>
              <a:ext cx="1687485" cy="2289762"/>
            </a:xfrm>
            <a:prstGeom prst="rect">
              <a:avLst/>
            </a:prstGeom>
          </p:spPr>
          <p:txBody>
            <a:bodyPr lIns="50800" tIns="50800" rIns="50800" bIns="50800" rtlCol="0" anchor="ctr"/>
            <a:lstStyle/>
            <a:p>
              <a:pPr algn="ctr">
                <a:lnSpc>
                  <a:spcPts val="2859"/>
                </a:lnSpc>
              </a:pPr>
              <a:endParaRPr/>
            </a:p>
          </p:txBody>
        </p:sp>
      </p:grpSp>
      <p:sp>
        <p:nvSpPr>
          <p:cNvPr id="13" name="TextBox 13"/>
          <p:cNvSpPr txBox="1"/>
          <p:nvPr/>
        </p:nvSpPr>
        <p:spPr>
          <a:xfrm>
            <a:off x="5660792" y="4001353"/>
            <a:ext cx="3993678" cy="5435149"/>
          </a:xfrm>
          <a:prstGeom prst="rect">
            <a:avLst/>
          </a:prstGeom>
        </p:spPr>
        <p:txBody>
          <a:bodyPr lIns="0" tIns="0" rIns="0" bIns="0" rtlCol="0" anchor="t">
            <a:spAutoFit/>
          </a:bodyPr>
          <a:lstStyle/>
          <a:p>
            <a:pPr algn="ctr">
              <a:lnSpc>
                <a:spcPts val="3301"/>
              </a:lnSpc>
            </a:pPr>
            <a:r>
              <a:rPr lang="en-US" sz="2358">
                <a:solidFill>
                  <a:srgbClr val="100F0D"/>
                </a:solidFill>
                <a:latin typeface="Montserrat Light"/>
                <a:ea typeface="Montserrat Light"/>
                <a:cs typeface="Montserrat Light"/>
                <a:sym typeface="Montserrat Light"/>
              </a:rPr>
              <a:t>Description: The app sends notifications when users near or exceed budget limits in important spending categories.</a:t>
            </a:r>
          </a:p>
          <a:p>
            <a:pPr algn="ctr">
              <a:lnSpc>
                <a:spcPts val="3301"/>
              </a:lnSpc>
            </a:pPr>
            <a:endParaRPr lang="en-US" sz="2358">
              <a:solidFill>
                <a:srgbClr val="100F0D"/>
              </a:solidFill>
              <a:latin typeface="Montserrat Light"/>
              <a:ea typeface="Montserrat Light"/>
              <a:cs typeface="Montserrat Light"/>
              <a:sym typeface="Montserrat Light"/>
            </a:endParaRPr>
          </a:p>
          <a:p>
            <a:pPr algn="ctr">
              <a:lnSpc>
                <a:spcPts val="3301"/>
              </a:lnSpc>
            </a:pPr>
            <a:r>
              <a:rPr lang="en-US" sz="2358">
                <a:solidFill>
                  <a:srgbClr val="100F0D"/>
                </a:solidFill>
                <a:latin typeface="Montserrat Light"/>
                <a:ea typeface="Montserrat Light"/>
                <a:cs typeface="Montserrat Light"/>
                <a:sym typeface="Montserrat Light"/>
              </a:rPr>
              <a:t>Benefits: Helps users identify and adjust spending promptly, thereby avoiding exceeding the budget and maintaining a stable financial situation.</a:t>
            </a:r>
          </a:p>
        </p:txBody>
      </p:sp>
      <p:sp>
        <p:nvSpPr>
          <p:cNvPr id="14" name="TextBox 14"/>
          <p:cNvSpPr txBox="1"/>
          <p:nvPr/>
        </p:nvSpPr>
        <p:spPr>
          <a:xfrm>
            <a:off x="2982765" y="1333311"/>
            <a:ext cx="5002298" cy="938595"/>
          </a:xfrm>
          <a:prstGeom prst="rect">
            <a:avLst/>
          </a:prstGeom>
        </p:spPr>
        <p:txBody>
          <a:bodyPr lIns="0" tIns="0" rIns="0" bIns="0" rtlCol="0" anchor="t">
            <a:spAutoFit/>
          </a:bodyPr>
          <a:lstStyle/>
          <a:p>
            <a:pPr marL="0" lvl="0" indent="0" algn="ctr">
              <a:lnSpc>
                <a:spcPts val="3765"/>
              </a:lnSpc>
              <a:spcBef>
                <a:spcPct val="0"/>
              </a:spcBef>
            </a:pPr>
            <a:r>
              <a:rPr lang="en-US" sz="2728" spc="267">
                <a:solidFill>
                  <a:srgbClr val="231F20"/>
                </a:solidFill>
                <a:latin typeface="Oswald"/>
                <a:ea typeface="Oswald"/>
                <a:cs typeface="Oswald"/>
                <a:sym typeface="Oswald"/>
              </a:rPr>
              <a:t>EXPLANATION OF EXTRA FEATURES</a:t>
            </a:r>
          </a:p>
        </p:txBody>
      </p:sp>
      <p:grpSp>
        <p:nvGrpSpPr>
          <p:cNvPr id="15" name="Group 15"/>
          <p:cNvGrpSpPr/>
          <p:nvPr/>
        </p:nvGrpSpPr>
        <p:grpSpPr>
          <a:xfrm>
            <a:off x="466130" y="2433831"/>
            <a:ext cx="4339570" cy="937360"/>
            <a:chOff x="0" y="0"/>
            <a:chExt cx="1591674" cy="343806"/>
          </a:xfrm>
        </p:grpSpPr>
        <p:sp>
          <p:nvSpPr>
            <p:cNvPr id="16" name="Freeform 16"/>
            <p:cNvSpPr/>
            <p:nvPr/>
          </p:nvSpPr>
          <p:spPr>
            <a:xfrm>
              <a:off x="0" y="0"/>
              <a:ext cx="1591674" cy="343806"/>
            </a:xfrm>
            <a:custGeom>
              <a:avLst/>
              <a:gdLst/>
              <a:ahLst/>
              <a:cxnLst/>
              <a:rect l="l" t="t" r="r" b="b"/>
              <a:pathLst>
                <a:path w="1591674" h="343806">
                  <a:moveTo>
                    <a:pt x="55305" y="0"/>
                  </a:moveTo>
                  <a:lnTo>
                    <a:pt x="1536369" y="0"/>
                  </a:lnTo>
                  <a:cubicBezTo>
                    <a:pt x="1566913" y="0"/>
                    <a:pt x="1591674" y="24761"/>
                    <a:pt x="1591674" y="55305"/>
                  </a:cubicBezTo>
                  <a:lnTo>
                    <a:pt x="1591674" y="288501"/>
                  </a:lnTo>
                  <a:cubicBezTo>
                    <a:pt x="1591674" y="319045"/>
                    <a:pt x="1566913" y="343806"/>
                    <a:pt x="1536369" y="343806"/>
                  </a:cubicBezTo>
                  <a:lnTo>
                    <a:pt x="55305" y="343806"/>
                  </a:lnTo>
                  <a:cubicBezTo>
                    <a:pt x="24761" y="343806"/>
                    <a:pt x="0" y="319045"/>
                    <a:pt x="0" y="288501"/>
                  </a:cubicBezTo>
                  <a:lnTo>
                    <a:pt x="0" y="55305"/>
                  </a:lnTo>
                  <a:cubicBezTo>
                    <a:pt x="0" y="24761"/>
                    <a:pt x="24761" y="0"/>
                    <a:pt x="55305" y="0"/>
                  </a:cubicBezTo>
                  <a:close/>
                </a:path>
              </a:pathLst>
            </a:custGeom>
            <a:solidFill>
              <a:srgbClr val="FFFFFF">
                <a:alpha val="98824"/>
              </a:srgbClr>
            </a:solidFill>
          </p:spPr>
        </p:sp>
        <p:sp>
          <p:nvSpPr>
            <p:cNvPr id="17" name="TextBox 17"/>
            <p:cNvSpPr txBox="1"/>
            <p:nvPr/>
          </p:nvSpPr>
          <p:spPr>
            <a:xfrm>
              <a:off x="0" y="-19050"/>
              <a:ext cx="1591674" cy="362856"/>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528325" y="2559986"/>
            <a:ext cx="4277375" cy="461925"/>
          </a:xfrm>
          <a:prstGeom prst="rect">
            <a:avLst/>
          </a:prstGeom>
        </p:spPr>
        <p:txBody>
          <a:bodyPr lIns="0" tIns="0" rIns="0" bIns="0" rtlCol="0" anchor="t">
            <a:spAutoFit/>
          </a:bodyPr>
          <a:lstStyle/>
          <a:p>
            <a:pPr marL="0" lvl="0" indent="0" algn="ctr">
              <a:lnSpc>
                <a:spcPts val="3765"/>
              </a:lnSpc>
              <a:spcBef>
                <a:spcPct val="0"/>
              </a:spcBef>
            </a:pPr>
            <a:r>
              <a:rPr lang="en-US" sz="2728" spc="267">
                <a:solidFill>
                  <a:srgbClr val="231F20"/>
                </a:solidFill>
                <a:latin typeface="Oswald"/>
                <a:ea typeface="Oswald"/>
                <a:cs typeface="Oswald"/>
                <a:sym typeface="Oswald"/>
              </a:rPr>
              <a:t>MANUAL CATEGORIZATION </a:t>
            </a:r>
          </a:p>
        </p:txBody>
      </p:sp>
      <p:grpSp>
        <p:nvGrpSpPr>
          <p:cNvPr id="19" name="Group 19"/>
          <p:cNvGrpSpPr/>
          <p:nvPr/>
        </p:nvGrpSpPr>
        <p:grpSpPr>
          <a:xfrm>
            <a:off x="0" y="3646442"/>
            <a:ext cx="5008479" cy="6190914"/>
            <a:chOff x="0" y="0"/>
            <a:chExt cx="1837017" cy="2270712"/>
          </a:xfrm>
        </p:grpSpPr>
        <p:sp>
          <p:nvSpPr>
            <p:cNvPr id="20" name="Freeform 20"/>
            <p:cNvSpPr/>
            <p:nvPr/>
          </p:nvSpPr>
          <p:spPr>
            <a:xfrm>
              <a:off x="0" y="0"/>
              <a:ext cx="1837017" cy="2270712"/>
            </a:xfrm>
            <a:custGeom>
              <a:avLst/>
              <a:gdLst/>
              <a:ahLst/>
              <a:cxnLst/>
              <a:rect l="l" t="t" r="r" b="b"/>
              <a:pathLst>
                <a:path w="1837017" h="2270712">
                  <a:moveTo>
                    <a:pt x="47919" y="0"/>
                  </a:moveTo>
                  <a:lnTo>
                    <a:pt x="1789098" y="0"/>
                  </a:lnTo>
                  <a:cubicBezTo>
                    <a:pt x="1815563" y="0"/>
                    <a:pt x="1837017" y="21454"/>
                    <a:pt x="1837017" y="47919"/>
                  </a:cubicBezTo>
                  <a:lnTo>
                    <a:pt x="1837017" y="2222794"/>
                  </a:lnTo>
                  <a:cubicBezTo>
                    <a:pt x="1837017" y="2235502"/>
                    <a:pt x="1831968" y="2247691"/>
                    <a:pt x="1822982" y="2256677"/>
                  </a:cubicBezTo>
                  <a:cubicBezTo>
                    <a:pt x="1813995" y="2265664"/>
                    <a:pt x="1801807" y="2270712"/>
                    <a:pt x="1789098" y="2270712"/>
                  </a:cubicBezTo>
                  <a:lnTo>
                    <a:pt x="47919" y="2270712"/>
                  </a:lnTo>
                  <a:cubicBezTo>
                    <a:pt x="35210" y="2270712"/>
                    <a:pt x="23022" y="2265664"/>
                    <a:pt x="14035" y="2256677"/>
                  </a:cubicBezTo>
                  <a:cubicBezTo>
                    <a:pt x="5049" y="2247691"/>
                    <a:pt x="0" y="2235502"/>
                    <a:pt x="0" y="2222794"/>
                  </a:cubicBezTo>
                  <a:lnTo>
                    <a:pt x="0" y="47919"/>
                  </a:lnTo>
                  <a:cubicBezTo>
                    <a:pt x="0" y="35210"/>
                    <a:pt x="5049" y="23022"/>
                    <a:pt x="14035" y="14035"/>
                  </a:cubicBezTo>
                  <a:cubicBezTo>
                    <a:pt x="23022" y="5049"/>
                    <a:pt x="35210" y="0"/>
                    <a:pt x="47919" y="0"/>
                  </a:cubicBezTo>
                  <a:close/>
                </a:path>
              </a:pathLst>
            </a:custGeom>
            <a:solidFill>
              <a:srgbClr val="FFFFFF">
                <a:alpha val="98824"/>
              </a:srgbClr>
            </a:solidFill>
          </p:spPr>
        </p:sp>
        <p:sp>
          <p:nvSpPr>
            <p:cNvPr id="21" name="TextBox 21"/>
            <p:cNvSpPr txBox="1"/>
            <p:nvPr/>
          </p:nvSpPr>
          <p:spPr>
            <a:xfrm>
              <a:off x="0" y="-19050"/>
              <a:ext cx="1837017" cy="2289762"/>
            </a:xfrm>
            <a:prstGeom prst="rect">
              <a:avLst/>
            </a:prstGeom>
          </p:spPr>
          <p:txBody>
            <a:bodyPr lIns="50800" tIns="50800" rIns="50800" bIns="50800" rtlCol="0" anchor="ctr"/>
            <a:lstStyle/>
            <a:p>
              <a:pPr algn="ctr">
                <a:lnSpc>
                  <a:spcPts val="2859"/>
                </a:lnSpc>
              </a:pPr>
              <a:endParaRPr/>
            </a:p>
          </p:txBody>
        </p:sp>
      </p:grpSp>
      <p:sp>
        <p:nvSpPr>
          <p:cNvPr id="22" name="TextBox 22"/>
          <p:cNvSpPr txBox="1"/>
          <p:nvPr/>
        </p:nvSpPr>
        <p:spPr>
          <a:xfrm>
            <a:off x="224430" y="3804432"/>
            <a:ext cx="4485700" cy="5566406"/>
          </a:xfrm>
          <a:prstGeom prst="rect">
            <a:avLst/>
          </a:prstGeom>
        </p:spPr>
        <p:txBody>
          <a:bodyPr lIns="0" tIns="0" rIns="0" bIns="0" rtlCol="0" anchor="t">
            <a:spAutoFit/>
          </a:bodyPr>
          <a:lstStyle/>
          <a:p>
            <a:pPr algn="ctr">
              <a:lnSpc>
                <a:spcPts val="3465"/>
              </a:lnSpc>
            </a:pPr>
            <a:r>
              <a:rPr lang="en-US" sz="2475">
                <a:solidFill>
                  <a:srgbClr val="100F0D"/>
                </a:solidFill>
                <a:latin typeface="Montserrat Light"/>
                <a:ea typeface="Montserrat Light"/>
                <a:cs typeface="Montserrat Light"/>
                <a:sym typeface="Montserrat Light"/>
              </a:rPr>
              <a:t>Description: Users can create and categorize expenses into the categories they want, helping them customize spending tracking according to their personal needs.</a:t>
            </a:r>
          </a:p>
          <a:p>
            <a:pPr algn="ctr">
              <a:lnSpc>
                <a:spcPts val="2485"/>
              </a:lnSpc>
            </a:pPr>
            <a:endParaRPr lang="en-US" sz="2475">
              <a:solidFill>
                <a:srgbClr val="100F0D"/>
              </a:solidFill>
              <a:latin typeface="Montserrat Light"/>
              <a:ea typeface="Montserrat Light"/>
              <a:cs typeface="Montserrat Light"/>
              <a:sym typeface="Montserrat Light"/>
            </a:endParaRPr>
          </a:p>
          <a:p>
            <a:pPr algn="ctr">
              <a:lnSpc>
                <a:spcPts val="3465"/>
              </a:lnSpc>
            </a:pPr>
            <a:r>
              <a:rPr lang="en-US" sz="2475">
                <a:solidFill>
                  <a:srgbClr val="100F0D"/>
                </a:solidFill>
                <a:latin typeface="Montserrat Light"/>
                <a:ea typeface="Montserrat Light"/>
                <a:cs typeface="Montserrat Light"/>
                <a:sym typeface="Montserrat Light"/>
              </a:rPr>
              <a:t>Benefits: This feature helps users more closely control and classify spending easily, thereby making reasonable financial decisions.</a:t>
            </a:r>
          </a:p>
        </p:txBody>
      </p:sp>
      <p:sp>
        <p:nvSpPr>
          <p:cNvPr id="23" name="TextBox 23"/>
          <p:cNvSpPr txBox="1"/>
          <p:nvPr/>
        </p:nvSpPr>
        <p:spPr>
          <a:xfrm>
            <a:off x="10698443" y="2321650"/>
            <a:ext cx="5002298" cy="938595"/>
          </a:xfrm>
          <a:prstGeom prst="rect">
            <a:avLst/>
          </a:prstGeom>
        </p:spPr>
        <p:txBody>
          <a:bodyPr lIns="0" tIns="0" rIns="0" bIns="0" rtlCol="0" anchor="t">
            <a:spAutoFit/>
          </a:bodyPr>
          <a:lstStyle/>
          <a:p>
            <a:pPr marL="0" lvl="0" indent="0" algn="ctr">
              <a:lnSpc>
                <a:spcPts val="3765"/>
              </a:lnSpc>
              <a:spcBef>
                <a:spcPct val="0"/>
              </a:spcBef>
            </a:pPr>
            <a:r>
              <a:rPr lang="en-US" sz="2728" spc="267">
                <a:solidFill>
                  <a:srgbClr val="231F20"/>
                </a:solidFill>
                <a:latin typeface="Oswald"/>
                <a:ea typeface="Oswald"/>
                <a:cs typeface="Oswald"/>
                <a:sym typeface="Oswald"/>
              </a:rPr>
              <a:t>PRIORITIZATION BASED ON USER FEEDBACK</a:t>
            </a:r>
          </a:p>
        </p:txBody>
      </p:sp>
      <p:grpSp>
        <p:nvGrpSpPr>
          <p:cNvPr id="24" name="Group 24"/>
          <p:cNvGrpSpPr/>
          <p:nvPr/>
        </p:nvGrpSpPr>
        <p:grpSpPr>
          <a:xfrm>
            <a:off x="10698443" y="3626914"/>
            <a:ext cx="5828243" cy="5978592"/>
            <a:chOff x="0" y="0"/>
            <a:chExt cx="2213609" cy="2270712"/>
          </a:xfrm>
        </p:grpSpPr>
        <p:sp>
          <p:nvSpPr>
            <p:cNvPr id="25" name="Freeform 25"/>
            <p:cNvSpPr/>
            <p:nvPr/>
          </p:nvSpPr>
          <p:spPr>
            <a:xfrm>
              <a:off x="0" y="0"/>
              <a:ext cx="2213609" cy="2270712"/>
            </a:xfrm>
            <a:custGeom>
              <a:avLst/>
              <a:gdLst/>
              <a:ahLst/>
              <a:cxnLst/>
              <a:rect l="l" t="t" r="r" b="b"/>
              <a:pathLst>
                <a:path w="2213609" h="2270712">
                  <a:moveTo>
                    <a:pt x="41179" y="0"/>
                  </a:moveTo>
                  <a:lnTo>
                    <a:pt x="2172430" y="0"/>
                  </a:lnTo>
                  <a:cubicBezTo>
                    <a:pt x="2195172" y="0"/>
                    <a:pt x="2213609" y="18436"/>
                    <a:pt x="2213609" y="41179"/>
                  </a:cubicBezTo>
                  <a:lnTo>
                    <a:pt x="2213609" y="2229533"/>
                  </a:lnTo>
                  <a:cubicBezTo>
                    <a:pt x="2213609" y="2252276"/>
                    <a:pt x="2195172" y="2270712"/>
                    <a:pt x="2172430" y="2270712"/>
                  </a:cubicBezTo>
                  <a:lnTo>
                    <a:pt x="41179" y="2270712"/>
                  </a:lnTo>
                  <a:cubicBezTo>
                    <a:pt x="18436" y="2270712"/>
                    <a:pt x="0" y="2252276"/>
                    <a:pt x="0" y="2229533"/>
                  </a:cubicBezTo>
                  <a:lnTo>
                    <a:pt x="0" y="41179"/>
                  </a:lnTo>
                  <a:cubicBezTo>
                    <a:pt x="0" y="18436"/>
                    <a:pt x="18436" y="0"/>
                    <a:pt x="41179" y="0"/>
                  </a:cubicBezTo>
                  <a:close/>
                </a:path>
              </a:pathLst>
            </a:custGeom>
            <a:solidFill>
              <a:srgbClr val="FFFFFF">
                <a:alpha val="98824"/>
              </a:srgbClr>
            </a:solidFill>
          </p:spPr>
        </p:sp>
        <p:sp>
          <p:nvSpPr>
            <p:cNvPr id="26" name="TextBox 26"/>
            <p:cNvSpPr txBox="1"/>
            <p:nvPr/>
          </p:nvSpPr>
          <p:spPr>
            <a:xfrm>
              <a:off x="0" y="-19050"/>
              <a:ext cx="2213609" cy="2289762"/>
            </a:xfrm>
            <a:prstGeom prst="rect">
              <a:avLst/>
            </a:prstGeom>
          </p:spPr>
          <p:txBody>
            <a:bodyPr lIns="50800" tIns="50800" rIns="50800" bIns="50800" rtlCol="0" anchor="ctr"/>
            <a:lstStyle/>
            <a:p>
              <a:pPr algn="ctr">
                <a:lnSpc>
                  <a:spcPts val="2859"/>
                </a:lnSpc>
              </a:pPr>
              <a:endParaRPr/>
            </a:p>
          </p:txBody>
        </p:sp>
      </p:grpSp>
      <p:sp>
        <p:nvSpPr>
          <p:cNvPr id="27" name="TextBox 27"/>
          <p:cNvSpPr txBox="1"/>
          <p:nvPr/>
        </p:nvSpPr>
        <p:spPr>
          <a:xfrm>
            <a:off x="10966098" y="3833423"/>
            <a:ext cx="4946753" cy="5694636"/>
          </a:xfrm>
          <a:prstGeom prst="rect">
            <a:avLst/>
          </a:prstGeom>
        </p:spPr>
        <p:txBody>
          <a:bodyPr lIns="0" tIns="0" rIns="0" bIns="0" rtlCol="0" anchor="t">
            <a:spAutoFit/>
          </a:bodyPr>
          <a:lstStyle/>
          <a:p>
            <a:pPr algn="ctr">
              <a:lnSpc>
                <a:spcPts val="2810"/>
              </a:lnSpc>
            </a:pPr>
            <a:r>
              <a:rPr lang="en-US" sz="2007">
                <a:solidFill>
                  <a:srgbClr val="100F0D"/>
                </a:solidFill>
                <a:latin typeface="Montserrat Light"/>
                <a:ea typeface="Montserrat Light"/>
                <a:cs typeface="Montserrat Light"/>
                <a:sym typeface="Montserrat Light"/>
              </a:rPr>
              <a:t>These additional features were prioritized for development based on direct feedback from users during testing.</a:t>
            </a:r>
          </a:p>
          <a:p>
            <a:pPr algn="ctr">
              <a:lnSpc>
                <a:spcPts val="2810"/>
              </a:lnSpc>
            </a:pPr>
            <a:endParaRPr lang="en-US" sz="2007">
              <a:solidFill>
                <a:srgbClr val="100F0D"/>
              </a:solidFill>
              <a:latin typeface="Montserrat Light"/>
              <a:ea typeface="Montserrat Light"/>
              <a:cs typeface="Montserrat Light"/>
              <a:sym typeface="Montserrat Light"/>
            </a:endParaRPr>
          </a:p>
          <a:p>
            <a:pPr algn="ctr">
              <a:lnSpc>
                <a:spcPts val="2810"/>
              </a:lnSpc>
            </a:pPr>
            <a:r>
              <a:rPr lang="en-US" sz="2007">
                <a:solidFill>
                  <a:srgbClr val="100F0D"/>
                </a:solidFill>
                <a:latin typeface="Montserrat Light"/>
                <a:ea typeface="Montserrat Light"/>
                <a:cs typeface="Montserrat Light"/>
                <a:sym typeface="Montserrat Light"/>
              </a:rPr>
              <a:t>Manual Categorization and Notifications for High Spending are two special features most requested by users because they help them control spending and adjust budgets proactively.</a:t>
            </a:r>
          </a:p>
          <a:p>
            <a:pPr algn="ctr">
              <a:lnSpc>
                <a:spcPts val="2810"/>
              </a:lnSpc>
            </a:pPr>
            <a:endParaRPr lang="en-US" sz="2007">
              <a:solidFill>
                <a:srgbClr val="100F0D"/>
              </a:solidFill>
              <a:latin typeface="Montserrat Light"/>
              <a:ea typeface="Montserrat Light"/>
              <a:cs typeface="Montserrat Light"/>
              <a:sym typeface="Montserrat Light"/>
            </a:endParaRPr>
          </a:p>
          <a:p>
            <a:pPr algn="ctr">
              <a:lnSpc>
                <a:spcPts val="2810"/>
              </a:lnSpc>
            </a:pPr>
            <a:r>
              <a:rPr lang="en-US" sz="2007">
                <a:solidFill>
                  <a:srgbClr val="100F0D"/>
                </a:solidFill>
                <a:latin typeface="Montserrat Light"/>
                <a:ea typeface="Montserrat Light"/>
                <a:cs typeface="Montserrat Light"/>
                <a:sym typeface="Montserrat Light"/>
              </a:rPr>
              <a:t>These features not only meet current needs but also assist users in optimizing their budget and managing long-term personal finances.</a:t>
            </a:r>
          </a:p>
        </p:txBody>
      </p:sp>
      <p:sp>
        <p:nvSpPr>
          <p:cNvPr id="28" name="Freeform 28"/>
          <p:cNvSpPr/>
          <p:nvPr/>
        </p:nvSpPr>
        <p:spPr>
          <a:xfrm rot="-8970905" flipH="1">
            <a:off x="14091547" y="3370056"/>
            <a:ext cx="825818" cy="233294"/>
          </a:xfrm>
          <a:custGeom>
            <a:avLst/>
            <a:gdLst/>
            <a:ahLst/>
            <a:cxnLst/>
            <a:rect l="l" t="t" r="r" b="b"/>
            <a:pathLst>
              <a:path w="825818" h="233294">
                <a:moveTo>
                  <a:pt x="825818" y="0"/>
                </a:moveTo>
                <a:lnTo>
                  <a:pt x="0" y="0"/>
                </a:lnTo>
                <a:lnTo>
                  <a:pt x="0" y="233293"/>
                </a:lnTo>
                <a:lnTo>
                  <a:pt x="825818" y="233293"/>
                </a:lnTo>
                <a:lnTo>
                  <a:pt x="825818" y="0"/>
                </a:lnTo>
                <a:close/>
              </a:path>
            </a:pathLst>
          </a:custGeom>
          <a:blipFill>
            <a:blip r:embed="rId5">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7659121">
            <a:off x="-4807412" y="5744675"/>
            <a:ext cx="7629294" cy="7828566"/>
          </a:xfrm>
          <a:custGeom>
            <a:avLst/>
            <a:gdLst/>
            <a:ahLst/>
            <a:cxnLst/>
            <a:rect l="l" t="t" r="r" b="b"/>
            <a:pathLst>
              <a:path w="7629294" h="7828566">
                <a:moveTo>
                  <a:pt x="0" y="0"/>
                </a:moveTo>
                <a:lnTo>
                  <a:pt x="7629294" y="0"/>
                </a:lnTo>
                <a:lnTo>
                  <a:pt x="7629294" y="7828567"/>
                </a:lnTo>
                <a:lnTo>
                  <a:pt x="0" y="78285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4980992" y="3696506"/>
            <a:ext cx="1400485" cy="3809604"/>
            <a:chOff x="0" y="0"/>
            <a:chExt cx="368852" cy="1003353"/>
          </a:xfrm>
        </p:grpSpPr>
        <p:sp>
          <p:nvSpPr>
            <p:cNvPr id="4" name="Freeform 4"/>
            <p:cNvSpPr/>
            <p:nvPr/>
          </p:nvSpPr>
          <p:spPr>
            <a:xfrm>
              <a:off x="0" y="0"/>
              <a:ext cx="368852" cy="1003353"/>
            </a:xfrm>
            <a:custGeom>
              <a:avLst/>
              <a:gdLst/>
              <a:ahLst/>
              <a:cxnLst/>
              <a:rect l="l" t="t" r="r" b="b"/>
              <a:pathLst>
                <a:path w="368852" h="1003353">
                  <a:moveTo>
                    <a:pt x="0" y="0"/>
                  </a:moveTo>
                  <a:lnTo>
                    <a:pt x="368852" y="0"/>
                  </a:lnTo>
                  <a:lnTo>
                    <a:pt x="368852" y="1003353"/>
                  </a:lnTo>
                  <a:lnTo>
                    <a:pt x="0" y="1003353"/>
                  </a:lnTo>
                  <a:close/>
                </a:path>
              </a:pathLst>
            </a:custGeom>
            <a:solidFill>
              <a:srgbClr val="CCCCCC"/>
            </a:solidFill>
          </p:spPr>
        </p:sp>
        <p:sp>
          <p:nvSpPr>
            <p:cNvPr id="5" name="TextBox 5"/>
            <p:cNvSpPr txBox="1"/>
            <p:nvPr/>
          </p:nvSpPr>
          <p:spPr>
            <a:xfrm>
              <a:off x="0" y="-19050"/>
              <a:ext cx="368852" cy="1022403"/>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4980992" y="1036994"/>
            <a:ext cx="7416941" cy="1683727"/>
          </a:xfrm>
          <a:prstGeom prst="rect">
            <a:avLst/>
          </a:prstGeom>
        </p:spPr>
        <p:txBody>
          <a:bodyPr lIns="0" tIns="0" rIns="0" bIns="0" rtlCol="0" anchor="t">
            <a:spAutoFit/>
          </a:bodyPr>
          <a:lstStyle/>
          <a:p>
            <a:pPr algn="ctr">
              <a:lnSpc>
                <a:spcPts val="13774"/>
              </a:lnSpc>
            </a:pPr>
            <a:r>
              <a:rPr lang="en-US" sz="9981" b="1" spc="978">
                <a:solidFill>
                  <a:srgbClr val="231F20"/>
                </a:solidFill>
                <a:latin typeface="Oswald Bold"/>
                <a:ea typeface="Oswald Bold"/>
                <a:cs typeface="Oswald Bold"/>
                <a:sym typeface="Oswald Bold"/>
              </a:rPr>
              <a:t>MEMBERS</a:t>
            </a:r>
          </a:p>
        </p:txBody>
      </p:sp>
      <p:sp>
        <p:nvSpPr>
          <p:cNvPr id="7" name="Freeform 7"/>
          <p:cNvSpPr/>
          <p:nvPr/>
        </p:nvSpPr>
        <p:spPr>
          <a:xfrm rot="2016048">
            <a:off x="12243487" y="-1005305"/>
            <a:ext cx="10749463" cy="2687366"/>
          </a:xfrm>
          <a:custGeom>
            <a:avLst/>
            <a:gdLst/>
            <a:ahLst/>
            <a:cxnLst/>
            <a:rect l="l" t="t" r="r" b="b"/>
            <a:pathLst>
              <a:path w="10749463" h="2687366">
                <a:moveTo>
                  <a:pt x="0" y="0"/>
                </a:moveTo>
                <a:lnTo>
                  <a:pt x="10749463" y="0"/>
                </a:lnTo>
                <a:lnTo>
                  <a:pt x="10749463" y="2687365"/>
                </a:lnTo>
                <a:lnTo>
                  <a:pt x="0" y="26873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5193025" y="4019994"/>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01</a:t>
            </a:r>
          </a:p>
        </p:txBody>
      </p:sp>
      <p:sp>
        <p:nvSpPr>
          <p:cNvPr id="9" name="TextBox 9"/>
          <p:cNvSpPr txBox="1"/>
          <p:nvPr/>
        </p:nvSpPr>
        <p:spPr>
          <a:xfrm>
            <a:off x="5212626" y="4859132"/>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02</a:t>
            </a:r>
          </a:p>
        </p:txBody>
      </p:sp>
      <p:sp>
        <p:nvSpPr>
          <p:cNvPr id="10" name="TextBox 10"/>
          <p:cNvSpPr txBox="1"/>
          <p:nvPr/>
        </p:nvSpPr>
        <p:spPr>
          <a:xfrm>
            <a:off x="5193025" y="5697332"/>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03</a:t>
            </a:r>
          </a:p>
        </p:txBody>
      </p:sp>
      <p:sp>
        <p:nvSpPr>
          <p:cNvPr id="11" name="TextBox 11"/>
          <p:cNvSpPr txBox="1"/>
          <p:nvPr/>
        </p:nvSpPr>
        <p:spPr>
          <a:xfrm>
            <a:off x="5193025" y="6535532"/>
            <a:ext cx="937219" cy="657225"/>
          </a:xfrm>
          <a:prstGeom prst="rect">
            <a:avLst/>
          </a:prstGeom>
        </p:spPr>
        <p:txBody>
          <a:bodyPr lIns="0" tIns="0" rIns="0" bIns="0" rtlCol="0" anchor="t">
            <a:spAutoFit/>
          </a:bodyPr>
          <a:lstStyle/>
          <a:p>
            <a:pPr algn="ctr">
              <a:lnSpc>
                <a:spcPts val="5126"/>
              </a:lnSpc>
            </a:pPr>
            <a:r>
              <a:rPr lang="en-US" sz="4271" b="1" i="1">
                <a:solidFill>
                  <a:srgbClr val="363636"/>
                </a:solidFill>
                <a:latin typeface="Oswald Bold"/>
                <a:ea typeface="Oswald Bold"/>
                <a:cs typeface="Oswald Bold"/>
                <a:sym typeface="Oswald Bold"/>
              </a:rPr>
              <a:t>04</a:t>
            </a:r>
          </a:p>
        </p:txBody>
      </p:sp>
      <p:sp>
        <p:nvSpPr>
          <p:cNvPr id="12" name="TextBox 12"/>
          <p:cNvSpPr txBox="1"/>
          <p:nvPr/>
        </p:nvSpPr>
        <p:spPr>
          <a:xfrm>
            <a:off x="6664597" y="4127086"/>
            <a:ext cx="5790503"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NGUYEN MINH HIEU </a:t>
            </a:r>
          </a:p>
        </p:txBody>
      </p:sp>
      <p:sp>
        <p:nvSpPr>
          <p:cNvPr id="13" name="TextBox 13"/>
          <p:cNvSpPr txBox="1"/>
          <p:nvPr/>
        </p:nvSpPr>
        <p:spPr>
          <a:xfrm>
            <a:off x="6664597" y="4964735"/>
            <a:ext cx="6076629" cy="418548"/>
          </a:xfrm>
          <a:prstGeom prst="rect">
            <a:avLst/>
          </a:prstGeom>
        </p:spPr>
        <p:txBody>
          <a:bodyPr lIns="0" tIns="0" rIns="0" bIns="0" rtlCol="0" anchor="t">
            <a:spAutoFit/>
          </a:bodyPr>
          <a:lstStyle/>
          <a:p>
            <a:pPr algn="l">
              <a:lnSpc>
                <a:spcPts val="3483"/>
              </a:lnSpc>
            </a:pPr>
            <a:r>
              <a:rPr lang="en-US" sz="2524" spc="247">
                <a:solidFill>
                  <a:srgbClr val="231F20"/>
                </a:solidFill>
                <a:latin typeface="DM Sans"/>
                <a:ea typeface="DM Sans"/>
                <a:cs typeface="DM Sans"/>
                <a:sym typeface="DM Sans"/>
              </a:rPr>
              <a:t>NGUYEN TIEN MANH</a:t>
            </a:r>
          </a:p>
        </p:txBody>
      </p:sp>
      <p:sp>
        <p:nvSpPr>
          <p:cNvPr id="14" name="TextBox 14"/>
          <p:cNvSpPr txBox="1"/>
          <p:nvPr/>
        </p:nvSpPr>
        <p:spPr>
          <a:xfrm>
            <a:off x="6664597" y="5802383"/>
            <a:ext cx="5790503"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BUI HOANG LONG</a:t>
            </a:r>
          </a:p>
        </p:txBody>
      </p:sp>
      <p:sp>
        <p:nvSpPr>
          <p:cNvPr id="15" name="TextBox 15"/>
          <p:cNvSpPr txBox="1"/>
          <p:nvPr/>
        </p:nvSpPr>
        <p:spPr>
          <a:xfrm>
            <a:off x="6664597" y="6640583"/>
            <a:ext cx="6076629" cy="418548"/>
          </a:xfrm>
          <a:prstGeom prst="rect">
            <a:avLst/>
          </a:prstGeom>
        </p:spPr>
        <p:txBody>
          <a:bodyPr lIns="0" tIns="0" rIns="0" bIns="0" rtlCol="0" anchor="t">
            <a:spAutoFit/>
          </a:bodyPr>
          <a:lstStyle/>
          <a:p>
            <a:pPr marL="0" lvl="0" indent="0" algn="l">
              <a:lnSpc>
                <a:spcPts val="3483"/>
              </a:lnSpc>
              <a:spcBef>
                <a:spcPct val="0"/>
              </a:spcBef>
            </a:pPr>
            <a:r>
              <a:rPr lang="en-US" sz="2524" spc="247">
                <a:solidFill>
                  <a:srgbClr val="231F20"/>
                </a:solidFill>
                <a:latin typeface="DM Sans"/>
                <a:ea typeface="DM Sans"/>
                <a:cs typeface="DM Sans"/>
                <a:sym typeface="DM Sans"/>
              </a:rPr>
              <a:t>PHAM XUAN BACH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3">
            <a:off x="-6790634" y="8726386"/>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4188862" y="-3717816"/>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62633" y="-133350"/>
            <a:ext cx="10260150" cy="2613348"/>
          </a:xfrm>
          <a:prstGeom prst="rect">
            <a:avLst/>
          </a:prstGeom>
        </p:spPr>
        <p:txBody>
          <a:bodyPr lIns="0" tIns="0" rIns="0" bIns="0" rtlCol="0" anchor="t">
            <a:spAutoFit/>
          </a:bodyPr>
          <a:lstStyle/>
          <a:p>
            <a:pPr marL="0" lvl="0" indent="0" algn="l">
              <a:lnSpc>
                <a:spcPts val="10480"/>
              </a:lnSpc>
              <a:spcBef>
                <a:spcPct val="0"/>
              </a:spcBef>
            </a:pPr>
            <a:r>
              <a:rPr lang="en-US" sz="7594" b="1" spc="744">
                <a:solidFill>
                  <a:srgbClr val="231F20"/>
                </a:solidFill>
                <a:latin typeface="Oswald Bold"/>
                <a:ea typeface="Oswald Bold"/>
                <a:cs typeface="Oswald Bold"/>
                <a:sym typeface="Oswald Bold"/>
              </a:rPr>
              <a:t>DATA MANAGEMENT AND SECURITY</a:t>
            </a:r>
          </a:p>
        </p:txBody>
      </p:sp>
      <p:grpSp>
        <p:nvGrpSpPr>
          <p:cNvPr id="5" name="Group 5"/>
          <p:cNvGrpSpPr/>
          <p:nvPr/>
        </p:nvGrpSpPr>
        <p:grpSpPr>
          <a:xfrm>
            <a:off x="16333169" y="8069439"/>
            <a:ext cx="2094695" cy="2377721"/>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7" name="TextBox 7"/>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224419" y="-1349021"/>
            <a:ext cx="2094695" cy="2377721"/>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10" name="TextBox 10"/>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3382922" y="3585633"/>
            <a:ext cx="3411119" cy="893910"/>
            <a:chOff x="0" y="0"/>
            <a:chExt cx="1251135" cy="327870"/>
          </a:xfrm>
        </p:grpSpPr>
        <p:sp>
          <p:nvSpPr>
            <p:cNvPr id="12" name="Freeform 12"/>
            <p:cNvSpPr/>
            <p:nvPr/>
          </p:nvSpPr>
          <p:spPr>
            <a:xfrm>
              <a:off x="0" y="0"/>
              <a:ext cx="1251135" cy="327870"/>
            </a:xfrm>
            <a:custGeom>
              <a:avLst/>
              <a:gdLst/>
              <a:ahLst/>
              <a:cxnLst/>
              <a:rect l="l" t="t" r="r" b="b"/>
              <a:pathLst>
                <a:path w="1251135" h="327870">
                  <a:moveTo>
                    <a:pt x="70358" y="0"/>
                  </a:moveTo>
                  <a:lnTo>
                    <a:pt x="1180777" y="0"/>
                  </a:lnTo>
                  <a:cubicBezTo>
                    <a:pt x="1199437" y="0"/>
                    <a:pt x="1217333" y="7413"/>
                    <a:pt x="1230528" y="20607"/>
                  </a:cubicBezTo>
                  <a:cubicBezTo>
                    <a:pt x="1243722" y="33802"/>
                    <a:pt x="1251135" y="51698"/>
                    <a:pt x="1251135" y="70358"/>
                  </a:cubicBezTo>
                  <a:lnTo>
                    <a:pt x="1251135" y="257512"/>
                  </a:lnTo>
                  <a:cubicBezTo>
                    <a:pt x="1251135" y="276172"/>
                    <a:pt x="1243722" y="294067"/>
                    <a:pt x="1230528" y="307262"/>
                  </a:cubicBezTo>
                  <a:cubicBezTo>
                    <a:pt x="1217333" y="320457"/>
                    <a:pt x="1199437" y="327870"/>
                    <a:pt x="1180777" y="327870"/>
                  </a:cubicBezTo>
                  <a:lnTo>
                    <a:pt x="70358" y="327870"/>
                  </a:lnTo>
                  <a:cubicBezTo>
                    <a:pt x="51698" y="327870"/>
                    <a:pt x="33802" y="320457"/>
                    <a:pt x="20607" y="307262"/>
                  </a:cubicBezTo>
                  <a:cubicBezTo>
                    <a:pt x="7413" y="294067"/>
                    <a:pt x="0" y="276172"/>
                    <a:pt x="0" y="257512"/>
                  </a:cubicBezTo>
                  <a:lnTo>
                    <a:pt x="0" y="70358"/>
                  </a:lnTo>
                  <a:cubicBezTo>
                    <a:pt x="0" y="51698"/>
                    <a:pt x="7413" y="33802"/>
                    <a:pt x="20607" y="20607"/>
                  </a:cubicBezTo>
                  <a:cubicBezTo>
                    <a:pt x="33802" y="7413"/>
                    <a:pt x="51698" y="0"/>
                    <a:pt x="70358" y="0"/>
                  </a:cubicBezTo>
                  <a:close/>
                </a:path>
              </a:pathLst>
            </a:custGeom>
            <a:solidFill>
              <a:srgbClr val="FFFFFF">
                <a:alpha val="98824"/>
              </a:srgbClr>
            </a:solidFill>
          </p:spPr>
        </p:sp>
        <p:sp>
          <p:nvSpPr>
            <p:cNvPr id="13" name="TextBox 13"/>
            <p:cNvSpPr txBox="1"/>
            <p:nvPr/>
          </p:nvSpPr>
          <p:spPr>
            <a:xfrm>
              <a:off x="0" y="-19050"/>
              <a:ext cx="1251135" cy="34692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2773316" y="3782331"/>
            <a:ext cx="3587997" cy="452888"/>
          </a:xfrm>
          <a:prstGeom prst="rect">
            <a:avLst/>
          </a:prstGeom>
        </p:spPr>
        <p:txBody>
          <a:bodyPr lIns="0" tIns="0" rIns="0" bIns="0" rtlCol="0" anchor="t">
            <a:spAutoFit/>
          </a:bodyPr>
          <a:lstStyle/>
          <a:p>
            <a:pPr marL="0" lvl="0" indent="0" algn="ctr">
              <a:lnSpc>
                <a:spcPts val="3710"/>
              </a:lnSpc>
              <a:spcBef>
                <a:spcPct val="0"/>
              </a:spcBef>
            </a:pPr>
            <a:r>
              <a:rPr lang="en-US" sz="2688" spc="263">
                <a:solidFill>
                  <a:srgbClr val="231F20"/>
                </a:solidFill>
                <a:latin typeface="Oswald"/>
                <a:ea typeface="Oswald"/>
                <a:cs typeface="Oswald"/>
                <a:sym typeface="Oswald"/>
              </a:rPr>
              <a:t>DATA MANAGEMENT</a:t>
            </a:r>
          </a:p>
        </p:txBody>
      </p:sp>
      <p:grpSp>
        <p:nvGrpSpPr>
          <p:cNvPr id="15" name="Group 15"/>
          <p:cNvGrpSpPr/>
          <p:nvPr/>
        </p:nvGrpSpPr>
        <p:grpSpPr>
          <a:xfrm>
            <a:off x="1028700" y="4372161"/>
            <a:ext cx="7054521" cy="5635482"/>
            <a:chOff x="0" y="0"/>
            <a:chExt cx="2679358" cy="2140397"/>
          </a:xfrm>
        </p:grpSpPr>
        <p:sp>
          <p:nvSpPr>
            <p:cNvPr id="16" name="Freeform 16"/>
            <p:cNvSpPr/>
            <p:nvPr/>
          </p:nvSpPr>
          <p:spPr>
            <a:xfrm>
              <a:off x="0" y="0"/>
              <a:ext cx="2679358" cy="2140397"/>
            </a:xfrm>
            <a:custGeom>
              <a:avLst/>
              <a:gdLst/>
              <a:ahLst/>
              <a:cxnLst/>
              <a:rect l="l" t="t" r="r" b="b"/>
              <a:pathLst>
                <a:path w="2679358" h="2140397">
                  <a:moveTo>
                    <a:pt x="34021" y="0"/>
                  </a:moveTo>
                  <a:lnTo>
                    <a:pt x="2645337" y="0"/>
                  </a:lnTo>
                  <a:cubicBezTo>
                    <a:pt x="2654360" y="0"/>
                    <a:pt x="2663013" y="3584"/>
                    <a:pt x="2669393" y="9964"/>
                  </a:cubicBezTo>
                  <a:cubicBezTo>
                    <a:pt x="2675773" y="16345"/>
                    <a:pt x="2679358" y="24998"/>
                    <a:pt x="2679358" y="34021"/>
                  </a:cubicBezTo>
                  <a:lnTo>
                    <a:pt x="2679358" y="2106376"/>
                  </a:lnTo>
                  <a:cubicBezTo>
                    <a:pt x="2679358" y="2115399"/>
                    <a:pt x="2675773" y="2124052"/>
                    <a:pt x="2669393" y="2130432"/>
                  </a:cubicBezTo>
                  <a:cubicBezTo>
                    <a:pt x="2663013" y="2136812"/>
                    <a:pt x="2654360" y="2140397"/>
                    <a:pt x="2645337" y="2140397"/>
                  </a:cubicBezTo>
                  <a:lnTo>
                    <a:pt x="34021" y="2140397"/>
                  </a:lnTo>
                  <a:cubicBezTo>
                    <a:pt x="24998" y="2140397"/>
                    <a:pt x="16345" y="2136812"/>
                    <a:pt x="9964" y="2130432"/>
                  </a:cubicBezTo>
                  <a:cubicBezTo>
                    <a:pt x="3584" y="2124052"/>
                    <a:pt x="0" y="2115399"/>
                    <a:pt x="0" y="2106376"/>
                  </a:cubicBezTo>
                  <a:lnTo>
                    <a:pt x="0" y="34021"/>
                  </a:lnTo>
                  <a:cubicBezTo>
                    <a:pt x="0" y="24998"/>
                    <a:pt x="3584" y="16345"/>
                    <a:pt x="9964" y="9964"/>
                  </a:cubicBezTo>
                  <a:cubicBezTo>
                    <a:pt x="16345" y="3584"/>
                    <a:pt x="24998" y="0"/>
                    <a:pt x="34021" y="0"/>
                  </a:cubicBezTo>
                  <a:close/>
                </a:path>
              </a:pathLst>
            </a:custGeom>
            <a:solidFill>
              <a:srgbClr val="FFFFFF">
                <a:alpha val="98824"/>
              </a:srgbClr>
            </a:solidFill>
          </p:spPr>
        </p:sp>
        <p:sp>
          <p:nvSpPr>
            <p:cNvPr id="17" name="TextBox 17"/>
            <p:cNvSpPr txBox="1"/>
            <p:nvPr/>
          </p:nvSpPr>
          <p:spPr>
            <a:xfrm>
              <a:off x="0" y="-19050"/>
              <a:ext cx="2679358" cy="2159447"/>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1253363" y="4562089"/>
            <a:ext cx="6627903" cy="5445554"/>
          </a:xfrm>
          <a:prstGeom prst="rect">
            <a:avLst/>
          </a:prstGeom>
        </p:spPr>
        <p:txBody>
          <a:bodyPr lIns="0" tIns="0" rIns="0" bIns="0" rtlCol="0" anchor="t">
            <a:spAutoFit/>
          </a:bodyPr>
          <a:lstStyle/>
          <a:p>
            <a:pPr marL="509113" lvl="1" indent="-254557" algn="l">
              <a:lnSpc>
                <a:spcPts val="3301"/>
              </a:lnSpc>
              <a:buFont typeface="Arial"/>
              <a:buChar char="•"/>
            </a:pPr>
            <a:r>
              <a:rPr lang="en-US" sz="2358">
                <a:solidFill>
                  <a:srgbClr val="100F0D"/>
                </a:solidFill>
                <a:latin typeface="Montserrat Light"/>
                <a:ea typeface="Montserrat Light"/>
                <a:cs typeface="Montserrat Light"/>
                <a:sym typeface="Montserrat Light"/>
              </a:rPr>
              <a:t>User Data Management: User data, including personal information and expenses, is efficiently stored and managed in an SQLite database, ensuring quick processing and availability on mobile devices.</a:t>
            </a:r>
          </a:p>
          <a:p>
            <a:pPr algn="l">
              <a:lnSpc>
                <a:spcPts val="3301"/>
              </a:lnSpc>
            </a:pPr>
            <a:endParaRPr lang="en-US" sz="2358">
              <a:solidFill>
                <a:srgbClr val="100F0D"/>
              </a:solidFill>
              <a:latin typeface="Montserrat Light"/>
              <a:ea typeface="Montserrat Light"/>
              <a:cs typeface="Montserrat Light"/>
              <a:sym typeface="Montserrat Light"/>
            </a:endParaRPr>
          </a:p>
          <a:p>
            <a:pPr marL="509113" lvl="1" indent="-254557" algn="l">
              <a:lnSpc>
                <a:spcPts val="3301"/>
              </a:lnSpc>
              <a:buFont typeface="Arial"/>
              <a:buChar char="•"/>
            </a:pPr>
            <a:r>
              <a:rPr lang="en-US" sz="2358">
                <a:solidFill>
                  <a:srgbClr val="100F0D"/>
                </a:solidFill>
                <a:latin typeface="Montserrat Light"/>
                <a:ea typeface="Montserrat Light"/>
                <a:cs typeface="Montserrat Light"/>
                <a:sym typeface="Montserrat Light"/>
              </a:rPr>
              <a:t>Data Synchronization: Firebase provides data synchronization across devices, ensuring users can access and update their information anytime and anywhere without losing data.</a:t>
            </a:r>
          </a:p>
          <a:p>
            <a:pPr algn="ctr">
              <a:lnSpc>
                <a:spcPts val="3301"/>
              </a:lnSpc>
            </a:pPr>
            <a:endParaRPr lang="en-US" sz="2358">
              <a:solidFill>
                <a:srgbClr val="100F0D"/>
              </a:solidFill>
              <a:latin typeface="Montserrat Light"/>
              <a:ea typeface="Montserrat Light"/>
              <a:cs typeface="Montserrat Light"/>
              <a:sym typeface="Montserrat Light"/>
            </a:endParaRPr>
          </a:p>
        </p:txBody>
      </p:sp>
      <p:sp>
        <p:nvSpPr>
          <p:cNvPr id="19" name="TextBox 19"/>
          <p:cNvSpPr txBox="1"/>
          <p:nvPr/>
        </p:nvSpPr>
        <p:spPr>
          <a:xfrm>
            <a:off x="174623" y="2352201"/>
            <a:ext cx="5002298" cy="938595"/>
          </a:xfrm>
          <a:prstGeom prst="rect">
            <a:avLst/>
          </a:prstGeom>
        </p:spPr>
        <p:txBody>
          <a:bodyPr lIns="0" tIns="0" rIns="0" bIns="0" rtlCol="0" anchor="t">
            <a:spAutoFit/>
          </a:bodyPr>
          <a:lstStyle/>
          <a:p>
            <a:pPr marL="0" lvl="0" indent="0" algn="ctr">
              <a:lnSpc>
                <a:spcPts val="3765"/>
              </a:lnSpc>
              <a:spcBef>
                <a:spcPct val="0"/>
              </a:spcBef>
            </a:pPr>
            <a:r>
              <a:rPr lang="en-US" sz="2728" spc="267">
                <a:solidFill>
                  <a:srgbClr val="231F20"/>
                </a:solidFill>
                <a:latin typeface="Oswald"/>
                <a:ea typeface="Oswald"/>
                <a:cs typeface="Oswald"/>
                <a:sym typeface="Oswald"/>
              </a:rPr>
              <a:t>DESCRIPTION OF HOW DATA IS MANAGED AND SECURED</a:t>
            </a:r>
          </a:p>
        </p:txBody>
      </p:sp>
      <p:grpSp>
        <p:nvGrpSpPr>
          <p:cNvPr id="20" name="Group 20"/>
          <p:cNvGrpSpPr/>
          <p:nvPr/>
        </p:nvGrpSpPr>
        <p:grpSpPr>
          <a:xfrm>
            <a:off x="10589530" y="3593226"/>
            <a:ext cx="3411119" cy="893910"/>
            <a:chOff x="0" y="0"/>
            <a:chExt cx="1251135" cy="327870"/>
          </a:xfrm>
        </p:grpSpPr>
        <p:sp>
          <p:nvSpPr>
            <p:cNvPr id="21" name="Freeform 21"/>
            <p:cNvSpPr/>
            <p:nvPr/>
          </p:nvSpPr>
          <p:spPr>
            <a:xfrm>
              <a:off x="0" y="0"/>
              <a:ext cx="1251135" cy="327870"/>
            </a:xfrm>
            <a:custGeom>
              <a:avLst/>
              <a:gdLst/>
              <a:ahLst/>
              <a:cxnLst/>
              <a:rect l="l" t="t" r="r" b="b"/>
              <a:pathLst>
                <a:path w="1251135" h="327870">
                  <a:moveTo>
                    <a:pt x="70358" y="0"/>
                  </a:moveTo>
                  <a:lnTo>
                    <a:pt x="1180777" y="0"/>
                  </a:lnTo>
                  <a:cubicBezTo>
                    <a:pt x="1199437" y="0"/>
                    <a:pt x="1217333" y="7413"/>
                    <a:pt x="1230528" y="20607"/>
                  </a:cubicBezTo>
                  <a:cubicBezTo>
                    <a:pt x="1243722" y="33802"/>
                    <a:pt x="1251135" y="51698"/>
                    <a:pt x="1251135" y="70358"/>
                  </a:cubicBezTo>
                  <a:lnTo>
                    <a:pt x="1251135" y="257512"/>
                  </a:lnTo>
                  <a:cubicBezTo>
                    <a:pt x="1251135" y="276172"/>
                    <a:pt x="1243722" y="294067"/>
                    <a:pt x="1230528" y="307262"/>
                  </a:cubicBezTo>
                  <a:cubicBezTo>
                    <a:pt x="1217333" y="320457"/>
                    <a:pt x="1199437" y="327870"/>
                    <a:pt x="1180777" y="327870"/>
                  </a:cubicBezTo>
                  <a:lnTo>
                    <a:pt x="70358" y="327870"/>
                  </a:lnTo>
                  <a:cubicBezTo>
                    <a:pt x="51698" y="327870"/>
                    <a:pt x="33802" y="320457"/>
                    <a:pt x="20607" y="307262"/>
                  </a:cubicBezTo>
                  <a:cubicBezTo>
                    <a:pt x="7413" y="294067"/>
                    <a:pt x="0" y="276172"/>
                    <a:pt x="0" y="257512"/>
                  </a:cubicBezTo>
                  <a:lnTo>
                    <a:pt x="0" y="70358"/>
                  </a:lnTo>
                  <a:cubicBezTo>
                    <a:pt x="0" y="51698"/>
                    <a:pt x="7413" y="33802"/>
                    <a:pt x="20607" y="20607"/>
                  </a:cubicBezTo>
                  <a:cubicBezTo>
                    <a:pt x="33802" y="7413"/>
                    <a:pt x="51698" y="0"/>
                    <a:pt x="70358" y="0"/>
                  </a:cubicBezTo>
                  <a:close/>
                </a:path>
              </a:pathLst>
            </a:custGeom>
            <a:solidFill>
              <a:srgbClr val="FFFFFF">
                <a:alpha val="98824"/>
              </a:srgbClr>
            </a:solidFill>
          </p:spPr>
        </p:sp>
        <p:sp>
          <p:nvSpPr>
            <p:cNvPr id="22" name="TextBox 22"/>
            <p:cNvSpPr txBox="1"/>
            <p:nvPr/>
          </p:nvSpPr>
          <p:spPr>
            <a:xfrm>
              <a:off x="0" y="-19050"/>
              <a:ext cx="1251135" cy="346920"/>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10637315" y="3789924"/>
            <a:ext cx="3587997" cy="452888"/>
          </a:xfrm>
          <a:prstGeom prst="rect">
            <a:avLst/>
          </a:prstGeom>
        </p:spPr>
        <p:txBody>
          <a:bodyPr lIns="0" tIns="0" rIns="0" bIns="0" rtlCol="0" anchor="t">
            <a:spAutoFit/>
          </a:bodyPr>
          <a:lstStyle/>
          <a:p>
            <a:pPr marL="0" lvl="0" indent="0" algn="ctr">
              <a:lnSpc>
                <a:spcPts val="3710"/>
              </a:lnSpc>
              <a:spcBef>
                <a:spcPct val="0"/>
              </a:spcBef>
            </a:pPr>
            <a:r>
              <a:rPr lang="en-US" sz="2688" spc="263">
                <a:solidFill>
                  <a:srgbClr val="231F20"/>
                </a:solidFill>
                <a:latin typeface="Oswald"/>
                <a:ea typeface="Oswald"/>
                <a:cs typeface="Oswald"/>
                <a:sym typeface="Oswald"/>
              </a:rPr>
              <a:t>DATA SECURITY</a:t>
            </a:r>
          </a:p>
        </p:txBody>
      </p:sp>
      <p:grpSp>
        <p:nvGrpSpPr>
          <p:cNvPr id="24" name="Group 24"/>
          <p:cNvGrpSpPr/>
          <p:nvPr/>
        </p:nvGrpSpPr>
        <p:grpSpPr>
          <a:xfrm>
            <a:off x="9856636" y="4184706"/>
            <a:ext cx="7054521" cy="5635482"/>
            <a:chOff x="0" y="0"/>
            <a:chExt cx="2679358" cy="2140397"/>
          </a:xfrm>
        </p:grpSpPr>
        <p:sp>
          <p:nvSpPr>
            <p:cNvPr id="25" name="Freeform 25"/>
            <p:cNvSpPr/>
            <p:nvPr/>
          </p:nvSpPr>
          <p:spPr>
            <a:xfrm>
              <a:off x="0" y="0"/>
              <a:ext cx="2679358" cy="2140397"/>
            </a:xfrm>
            <a:custGeom>
              <a:avLst/>
              <a:gdLst/>
              <a:ahLst/>
              <a:cxnLst/>
              <a:rect l="l" t="t" r="r" b="b"/>
              <a:pathLst>
                <a:path w="2679358" h="2140397">
                  <a:moveTo>
                    <a:pt x="34021" y="0"/>
                  </a:moveTo>
                  <a:lnTo>
                    <a:pt x="2645337" y="0"/>
                  </a:lnTo>
                  <a:cubicBezTo>
                    <a:pt x="2654360" y="0"/>
                    <a:pt x="2663013" y="3584"/>
                    <a:pt x="2669393" y="9964"/>
                  </a:cubicBezTo>
                  <a:cubicBezTo>
                    <a:pt x="2675773" y="16345"/>
                    <a:pt x="2679358" y="24998"/>
                    <a:pt x="2679358" y="34021"/>
                  </a:cubicBezTo>
                  <a:lnTo>
                    <a:pt x="2679358" y="2106376"/>
                  </a:lnTo>
                  <a:cubicBezTo>
                    <a:pt x="2679358" y="2115399"/>
                    <a:pt x="2675773" y="2124052"/>
                    <a:pt x="2669393" y="2130432"/>
                  </a:cubicBezTo>
                  <a:cubicBezTo>
                    <a:pt x="2663013" y="2136812"/>
                    <a:pt x="2654360" y="2140397"/>
                    <a:pt x="2645337" y="2140397"/>
                  </a:cubicBezTo>
                  <a:lnTo>
                    <a:pt x="34021" y="2140397"/>
                  </a:lnTo>
                  <a:cubicBezTo>
                    <a:pt x="24998" y="2140397"/>
                    <a:pt x="16345" y="2136812"/>
                    <a:pt x="9964" y="2130432"/>
                  </a:cubicBezTo>
                  <a:cubicBezTo>
                    <a:pt x="3584" y="2124052"/>
                    <a:pt x="0" y="2115399"/>
                    <a:pt x="0" y="2106376"/>
                  </a:cubicBezTo>
                  <a:lnTo>
                    <a:pt x="0" y="34021"/>
                  </a:lnTo>
                  <a:cubicBezTo>
                    <a:pt x="0" y="24998"/>
                    <a:pt x="3584" y="16345"/>
                    <a:pt x="9964" y="9964"/>
                  </a:cubicBezTo>
                  <a:cubicBezTo>
                    <a:pt x="16345" y="3584"/>
                    <a:pt x="24998" y="0"/>
                    <a:pt x="34021" y="0"/>
                  </a:cubicBezTo>
                  <a:close/>
                </a:path>
              </a:pathLst>
            </a:custGeom>
            <a:solidFill>
              <a:srgbClr val="FFFFFF">
                <a:alpha val="98824"/>
              </a:srgbClr>
            </a:solidFill>
          </p:spPr>
        </p:sp>
        <p:sp>
          <p:nvSpPr>
            <p:cNvPr id="26" name="TextBox 26"/>
            <p:cNvSpPr txBox="1"/>
            <p:nvPr/>
          </p:nvSpPr>
          <p:spPr>
            <a:xfrm>
              <a:off x="0" y="-19050"/>
              <a:ext cx="2679358" cy="2159447"/>
            </a:xfrm>
            <a:prstGeom prst="rect">
              <a:avLst/>
            </a:prstGeom>
          </p:spPr>
          <p:txBody>
            <a:bodyPr lIns="50800" tIns="50800" rIns="50800" bIns="50800" rtlCol="0" anchor="ctr"/>
            <a:lstStyle/>
            <a:p>
              <a:pPr algn="ctr">
                <a:lnSpc>
                  <a:spcPts val="2859"/>
                </a:lnSpc>
              </a:pPr>
              <a:endParaRPr/>
            </a:p>
          </p:txBody>
        </p:sp>
      </p:grpSp>
      <p:sp>
        <p:nvSpPr>
          <p:cNvPr id="27" name="TextBox 27"/>
          <p:cNvSpPr txBox="1"/>
          <p:nvPr/>
        </p:nvSpPr>
        <p:spPr>
          <a:xfrm>
            <a:off x="9856636" y="4648100"/>
            <a:ext cx="6627903" cy="5026454"/>
          </a:xfrm>
          <a:prstGeom prst="rect">
            <a:avLst/>
          </a:prstGeom>
        </p:spPr>
        <p:txBody>
          <a:bodyPr lIns="0" tIns="0" rIns="0" bIns="0" rtlCol="0" anchor="t">
            <a:spAutoFit/>
          </a:bodyPr>
          <a:lstStyle/>
          <a:p>
            <a:pPr marL="509113" lvl="1" indent="-254557" algn="l">
              <a:lnSpc>
                <a:spcPts val="3301"/>
              </a:lnSpc>
              <a:buFont typeface="Arial"/>
              <a:buChar char="•"/>
            </a:pPr>
            <a:r>
              <a:rPr lang="en-US" sz="2358">
                <a:solidFill>
                  <a:srgbClr val="100F0D"/>
                </a:solidFill>
                <a:latin typeface="Montserrat Light"/>
                <a:ea typeface="Montserrat Light"/>
                <a:cs typeface="Montserrat Light"/>
                <a:sym typeface="Montserrat Light"/>
              </a:rPr>
              <a:t>Authentication and Security with Firebase: Firebase Authentication is used to securely authenticate users. Each user can only access their own data after successfully logging in.</a:t>
            </a:r>
          </a:p>
          <a:p>
            <a:pPr algn="l">
              <a:lnSpc>
                <a:spcPts val="3301"/>
              </a:lnSpc>
            </a:pPr>
            <a:endParaRPr lang="en-US" sz="2358">
              <a:solidFill>
                <a:srgbClr val="100F0D"/>
              </a:solidFill>
              <a:latin typeface="Montserrat Light"/>
              <a:ea typeface="Montserrat Light"/>
              <a:cs typeface="Montserrat Light"/>
              <a:sym typeface="Montserrat Light"/>
            </a:endParaRPr>
          </a:p>
          <a:p>
            <a:pPr marL="509113" lvl="1" indent="-254557" algn="l">
              <a:lnSpc>
                <a:spcPts val="3301"/>
              </a:lnSpc>
              <a:buFont typeface="Arial"/>
              <a:buChar char="•"/>
            </a:pPr>
            <a:r>
              <a:rPr lang="en-US" sz="2358">
                <a:solidFill>
                  <a:srgbClr val="100F0D"/>
                </a:solidFill>
                <a:latin typeface="Montserrat Light"/>
                <a:ea typeface="Montserrat Light"/>
                <a:cs typeface="Montserrat Light"/>
                <a:sym typeface="Montserrat Light"/>
              </a:rPr>
              <a:t>Data Encryption: Sensitive data, such as passwords and payment information, is encrypted to ensure that even if data is accessed improperly, personal information remains protected</a:t>
            </a:r>
          </a:p>
          <a:p>
            <a:pPr algn="ctr">
              <a:lnSpc>
                <a:spcPts val="3301"/>
              </a:lnSpc>
            </a:pPr>
            <a:endParaRPr lang="en-US" sz="2358">
              <a:solidFill>
                <a:srgbClr val="100F0D"/>
              </a:solidFill>
              <a:latin typeface="Montserrat Light"/>
              <a:ea typeface="Montserrat Light"/>
              <a:cs typeface="Montserrat Light"/>
              <a:sym typeface="Montserrat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887923">
            <a:off x="-6790634" y="8726386"/>
            <a:ext cx="13977230" cy="14342307"/>
          </a:xfrm>
          <a:custGeom>
            <a:avLst/>
            <a:gdLst/>
            <a:ahLst/>
            <a:cxnLst/>
            <a:rect l="l" t="t" r="r" b="b"/>
            <a:pathLst>
              <a:path w="13977230" h="14342307">
                <a:moveTo>
                  <a:pt x="0" y="0"/>
                </a:moveTo>
                <a:lnTo>
                  <a:pt x="13977231" y="0"/>
                </a:lnTo>
                <a:lnTo>
                  <a:pt x="13977231"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4188862" y="-3717816"/>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091469" y="-151286"/>
            <a:ext cx="10260150" cy="2613348"/>
          </a:xfrm>
          <a:prstGeom prst="rect">
            <a:avLst/>
          </a:prstGeom>
        </p:spPr>
        <p:txBody>
          <a:bodyPr lIns="0" tIns="0" rIns="0" bIns="0" rtlCol="0" anchor="t">
            <a:spAutoFit/>
          </a:bodyPr>
          <a:lstStyle/>
          <a:p>
            <a:pPr marL="0" lvl="0" indent="0" algn="l">
              <a:lnSpc>
                <a:spcPts val="10480"/>
              </a:lnSpc>
              <a:spcBef>
                <a:spcPct val="0"/>
              </a:spcBef>
            </a:pPr>
            <a:r>
              <a:rPr lang="en-US" sz="7594" b="1" spc="744">
                <a:solidFill>
                  <a:srgbClr val="231F20"/>
                </a:solidFill>
                <a:latin typeface="Oswald Bold"/>
                <a:ea typeface="Oswald Bold"/>
                <a:cs typeface="Oswald Bold"/>
                <a:sym typeface="Oswald Bold"/>
              </a:rPr>
              <a:t>DATA MANAGEMENT AND SECURITY</a:t>
            </a:r>
          </a:p>
        </p:txBody>
      </p:sp>
      <p:grpSp>
        <p:nvGrpSpPr>
          <p:cNvPr id="5" name="Group 5"/>
          <p:cNvGrpSpPr/>
          <p:nvPr/>
        </p:nvGrpSpPr>
        <p:grpSpPr>
          <a:xfrm>
            <a:off x="16333169" y="8069439"/>
            <a:ext cx="2094695" cy="2377721"/>
            <a:chOff x="0" y="0"/>
            <a:chExt cx="551689" cy="626231"/>
          </a:xfrm>
        </p:grpSpPr>
        <p:sp>
          <p:nvSpPr>
            <p:cNvPr id="6" name="Freeform 6"/>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7" name="TextBox 7"/>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8" name="Group 8"/>
          <p:cNvGrpSpPr/>
          <p:nvPr/>
        </p:nvGrpSpPr>
        <p:grpSpPr>
          <a:xfrm>
            <a:off x="-224419" y="-1349021"/>
            <a:ext cx="2094695" cy="2377721"/>
            <a:chOff x="0" y="0"/>
            <a:chExt cx="551689" cy="626231"/>
          </a:xfrm>
        </p:grpSpPr>
        <p:sp>
          <p:nvSpPr>
            <p:cNvPr id="9" name="Freeform 9"/>
            <p:cNvSpPr/>
            <p:nvPr/>
          </p:nvSpPr>
          <p:spPr>
            <a:xfrm>
              <a:off x="0" y="0"/>
              <a:ext cx="551689" cy="626231"/>
            </a:xfrm>
            <a:custGeom>
              <a:avLst/>
              <a:gdLst/>
              <a:ahLst/>
              <a:cxnLst/>
              <a:rect l="l" t="t" r="r" b="b"/>
              <a:pathLst>
                <a:path w="551689" h="626231">
                  <a:moveTo>
                    <a:pt x="0" y="0"/>
                  </a:moveTo>
                  <a:lnTo>
                    <a:pt x="551689" y="0"/>
                  </a:lnTo>
                  <a:lnTo>
                    <a:pt x="551689" y="626231"/>
                  </a:lnTo>
                  <a:lnTo>
                    <a:pt x="0" y="626231"/>
                  </a:lnTo>
                  <a:close/>
                </a:path>
              </a:pathLst>
            </a:custGeom>
            <a:solidFill>
              <a:srgbClr val="CCCCCC"/>
            </a:solidFill>
          </p:spPr>
        </p:sp>
        <p:sp>
          <p:nvSpPr>
            <p:cNvPr id="10" name="TextBox 10"/>
            <p:cNvSpPr txBox="1"/>
            <p:nvPr/>
          </p:nvSpPr>
          <p:spPr>
            <a:xfrm>
              <a:off x="0" y="-19050"/>
              <a:ext cx="551689" cy="645281"/>
            </a:xfrm>
            <a:prstGeom prst="rect">
              <a:avLst/>
            </a:prstGeom>
          </p:spPr>
          <p:txBody>
            <a:bodyPr lIns="50800" tIns="50800" rIns="50800" bIns="50800" rtlCol="0" anchor="ctr"/>
            <a:lstStyle/>
            <a:p>
              <a:pPr algn="ctr">
                <a:lnSpc>
                  <a:spcPts val="2859"/>
                </a:lnSpc>
              </a:pPr>
              <a:endParaRPr/>
            </a:p>
          </p:txBody>
        </p:sp>
      </p:grpSp>
      <p:grpSp>
        <p:nvGrpSpPr>
          <p:cNvPr id="11" name="Group 11"/>
          <p:cNvGrpSpPr/>
          <p:nvPr/>
        </p:nvGrpSpPr>
        <p:grpSpPr>
          <a:xfrm>
            <a:off x="3954708" y="3290796"/>
            <a:ext cx="3411119" cy="893910"/>
            <a:chOff x="0" y="0"/>
            <a:chExt cx="1251135" cy="327870"/>
          </a:xfrm>
        </p:grpSpPr>
        <p:sp>
          <p:nvSpPr>
            <p:cNvPr id="12" name="Freeform 12"/>
            <p:cNvSpPr/>
            <p:nvPr/>
          </p:nvSpPr>
          <p:spPr>
            <a:xfrm>
              <a:off x="0" y="0"/>
              <a:ext cx="1251135" cy="327870"/>
            </a:xfrm>
            <a:custGeom>
              <a:avLst/>
              <a:gdLst/>
              <a:ahLst/>
              <a:cxnLst/>
              <a:rect l="l" t="t" r="r" b="b"/>
              <a:pathLst>
                <a:path w="1251135" h="327870">
                  <a:moveTo>
                    <a:pt x="70358" y="0"/>
                  </a:moveTo>
                  <a:lnTo>
                    <a:pt x="1180777" y="0"/>
                  </a:lnTo>
                  <a:cubicBezTo>
                    <a:pt x="1199437" y="0"/>
                    <a:pt x="1217333" y="7413"/>
                    <a:pt x="1230528" y="20607"/>
                  </a:cubicBezTo>
                  <a:cubicBezTo>
                    <a:pt x="1243722" y="33802"/>
                    <a:pt x="1251135" y="51698"/>
                    <a:pt x="1251135" y="70358"/>
                  </a:cubicBezTo>
                  <a:lnTo>
                    <a:pt x="1251135" y="257512"/>
                  </a:lnTo>
                  <a:cubicBezTo>
                    <a:pt x="1251135" y="276172"/>
                    <a:pt x="1243722" y="294067"/>
                    <a:pt x="1230528" y="307262"/>
                  </a:cubicBezTo>
                  <a:cubicBezTo>
                    <a:pt x="1217333" y="320457"/>
                    <a:pt x="1199437" y="327870"/>
                    <a:pt x="1180777" y="327870"/>
                  </a:cubicBezTo>
                  <a:lnTo>
                    <a:pt x="70358" y="327870"/>
                  </a:lnTo>
                  <a:cubicBezTo>
                    <a:pt x="51698" y="327870"/>
                    <a:pt x="33802" y="320457"/>
                    <a:pt x="20607" y="307262"/>
                  </a:cubicBezTo>
                  <a:cubicBezTo>
                    <a:pt x="7413" y="294067"/>
                    <a:pt x="0" y="276172"/>
                    <a:pt x="0" y="257512"/>
                  </a:cubicBezTo>
                  <a:lnTo>
                    <a:pt x="0" y="70358"/>
                  </a:lnTo>
                  <a:cubicBezTo>
                    <a:pt x="0" y="51698"/>
                    <a:pt x="7413" y="33802"/>
                    <a:pt x="20607" y="20607"/>
                  </a:cubicBezTo>
                  <a:cubicBezTo>
                    <a:pt x="33802" y="7413"/>
                    <a:pt x="51698" y="0"/>
                    <a:pt x="70358" y="0"/>
                  </a:cubicBezTo>
                  <a:close/>
                </a:path>
              </a:pathLst>
            </a:custGeom>
            <a:solidFill>
              <a:srgbClr val="FFFFFF">
                <a:alpha val="98824"/>
              </a:srgbClr>
            </a:solidFill>
          </p:spPr>
        </p:sp>
        <p:sp>
          <p:nvSpPr>
            <p:cNvPr id="13" name="TextBox 13"/>
            <p:cNvSpPr txBox="1"/>
            <p:nvPr/>
          </p:nvSpPr>
          <p:spPr>
            <a:xfrm>
              <a:off x="0" y="-19050"/>
              <a:ext cx="1251135" cy="346920"/>
            </a:xfrm>
            <a:prstGeom prst="rect">
              <a:avLst/>
            </a:prstGeom>
          </p:spPr>
          <p:txBody>
            <a:bodyPr lIns="50800" tIns="50800" rIns="50800" bIns="50800" rtlCol="0" anchor="ctr"/>
            <a:lstStyle/>
            <a:p>
              <a:pPr algn="ctr">
                <a:lnSpc>
                  <a:spcPts val="2859"/>
                </a:lnSpc>
              </a:pPr>
              <a:endParaRPr/>
            </a:p>
          </p:txBody>
        </p:sp>
      </p:grpSp>
      <p:sp>
        <p:nvSpPr>
          <p:cNvPr id="14" name="TextBox 14"/>
          <p:cNvSpPr txBox="1"/>
          <p:nvPr/>
        </p:nvSpPr>
        <p:spPr>
          <a:xfrm>
            <a:off x="2761962" y="3548969"/>
            <a:ext cx="3587997" cy="919613"/>
          </a:xfrm>
          <a:prstGeom prst="rect">
            <a:avLst/>
          </a:prstGeom>
        </p:spPr>
        <p:txBody>
          <a:bodyPr lIns="0" tIns="0" rIns="0" bIns="0" rtlCol="0" anchor="t">
            <a:spAutoFit/>
          </a:bodyPr>
          <a:lstStyle/>
          <a:p>
            <a:pPr marL="0" lvl="0" indent="0" algn="ctr">
              <a:lnSpc>
                <a:spcPts val="3710"/>
              </a:lnSpc>
              <a:spcBef>
                <a:spcPct val="0"/>
              </a:spcBef>
            </a:pPr>
            <a:r>
              <a:rPr lang="en-US" sz="2688" spc="263">
                <a:solidFill>
                  <a:srgbClr val="231F20"/>
                </a:solidFill>
                <a:latin typeface="Oswald"/>
                <a:ea typeface="Oswald"/>
                <a:cs typeface="Oswald"/>
                <a:sym typeface="Oswald"/>
              </a:rPr>
              <a:t>FIREBASE SECURITY FEATURES</a:t>
            </a:r>
          </a:p>
        </p:txBody>
      </p:sp>
      <p:grpSp>
        <p:nvGrpSpPr>
          <p:cNvPr id="15" name="Group 15"/>
          <p:cNvGrpSpPr/>
          <p:nvPr/>
        </p:nvGrpSpPr>
        <p:grpSpPr>
          <a:xfrm>
            <a:off x="1028700" y="4529661"/>
            <a:ext cx="7054521" cy="5635482"/>
            <a:chOff x="0" y="0"/>
            <a:chExt cx="2679358" cy="2140397"/>
          </a:xfrm>
        </p:grpSpPr>
        <p:sp>
          <p:nvSpPr>
            <p:cNvPr id="16" name="Freeform 16"/>
            <p:cNvSpPr/>
            <p:nvPr/>
          </p:nvSpPr>
          <p:spPr>
            <a:xfrm>
              <a:off x="0" y="0"/>
              <a:ext cx="2679358" cy="2140397"/>
            </a:xfrm>
            <a:custGeom>
              <a:avLst/>
              <a:gdLst/>
              <a:ahLst/>
              <a:cxnLst/>
              <a:rect l="l" t="t" r="r" b="b"/>
              <a:pathLst>
                <a:path w="2679358" h="2140397">
                  <a:moveTo>
                    <a:pt x="34021" y="0"/>
                  </a:moveTo>
                  <a:lnTo>
                    <a:pt x="2645337" y="0"/>
                  </a:lnTo>
                  <a:cubicBezTo>
                    <a:pt x="2654360" y="0"/>
                    <a:pt x="2663013" y="3584"/>
                    <a:pt x="2669393" y="9964"/>
                  </a:cubicBezTo>
                  <a:cubicBezTo>
                    <a:pt x="2675773" y="16345"/>
                    <a:pt x="2679358" y="24998"/>
                    <a:pt x="2679358" y="34021"/>
                  </a:cubicBezTo>
                  <a:lnTo>
                    <a:pt x="2679358" y="2106376"/>
                  </a:lnTo>
                  <a:cubicBezTo>
                    <a:pt x="2679358" y="2115399"/>
                    <a:pt x="2675773" y="2124052"/>
                    <a:pt x="2669393" y="2130432"/>
                  </a:cubicBezTo>
                  <a:cubicBezTo>
                    <a:pt x="2663013" y="2136812"/>
                    <a:pt x="2654360" y="2140397"/>
                    <a:pt x="2645337" y="2140397"/>
                  </a:cubicBezTo>
                  <a:lnTo>
                    <a:pt x="34021" y="2140397"/>
                  </a:lnTo>
                  <a:cubicBezTo>
                    <a:pt x="24998" y="2140397"/>
                    <a:pt x="16345" y="2136812"/>
                    <a:pt x="9964" y="2130432"/>
                  </a:cubicBezTo>
                  <a:cubicBezTo>
                    <a:pt x="3584" y="2124052"/>
                    <a:pt x="0" y="2115399"/>
                    <a:pt x="0" y="2106376"/>
                  </a:cubicBezTo>
                  <a:lnTo>
                    <a:pt x="0" y="34021"/>
                  </a:lnTo>
                  <a:cubicBezTo>
                    <a:pt x="0" y="24998"/>
                    <a:pt x="3584" y="16345"/>
                    <a:pt x="9964" y="9964"/>
                  </a:cubicBezTo>
                  <a:cubicBezTo>
                    <a:pt x="16345" y="3584"/>
                    <a:pt x="24998" y="0"/>
                    <a:pt x="34021" y="0"/>
                  </a:cubicBezTo>
                  <a:close/>
                </a:path>
              </a:pathLst>
            </a:custGeom>
            <a:solidFill>
              <a:srgbClr val="FFFFFF">
                <a:alpha val="98824"/>
              </a:srgbClr>
            </a:solidFill>
          </p:spPr>
        </p:sp>
        <p:sp>
          <p:nvSpPr>
            <p:cNvPr id="17" name="TextBox 17"/>
            <p:cNvSpPr txBox="1"/>
            <p:nvPr/>
          </p:nvSpPr>
          <p:spPr>
            <a:xfrm>
              <a:off x="0" y="-19050"/>
              <a:ext cx="2679358" cy="2159447"/>
            </a:xfrm>
            <a:prstGeom prst="rect">
              <a:avLst/>
            </a:prstGeom>
          </p:spPr>
          <p:txBody>
            <a:bodyPr lIns="50800" tIns="50800" rIns="50800" bIns="50800" rtlCol="0" anchor="ctr"/>
            <a:lstStyle/>
            <a:p>
              <a:pPr algn="ctr">
                <a:lnSpc>
                  <a:spcPts val="2859"/>
                </a:lnSpc>
              </a:pPr>
              <a:endParaRPr/>
            </a:p>
          </p:txBody>
        </p:sp>
      </p:grpSp>
      <p:sp>
        <p:nvSpPr>
          <p:cNvPr id="18" name="TextBox 18"/>
          <p:cNvSpPr txBox="1"/>
          <p:nvPr/>
        </p:nvSpPr>
        <p:spPr>
          <a:xfrm>
            <a:off x="1242009" y="4699600"/>
            <a:ext cx="6627903" cy="4188254"/>
          </a:xfrm>
          <a:prstGeom prst="rect">
            <a:avLst/>
          </a:prstGeom>
        </p:spPr>
        <p:txBody>
          <a:bodyPr lIns="0" tIns="0" rIns="0" bIns="0" rtlCol="0" anchor="t">
            <a:spAutoFit/>
          </a:bodyPr>
          <a:lstStyle/>
          <a:p>
            <a:pPr marL="509113" lvl="1" indent="-254557" algn="l">
              <a:lnSpc>
                <a:spcPts val="3301"/>
              </a:lnSpc>
              <a:buFont typeface="Arial"/>
              <a:buChar char="•"/>
            </a:pPr>
            <a:r>
              <a:rPr lang="en-US" sz="2358">
                <a:solidFill>
                  <a:srgbClr val="100F0D"/>
                </a:solidFill>
                <a:latin typeface="Montserrat Light"/>
                <a:ea typeface="Montserrat Light"/>
                <a:cs typeface="Montserrat Light"/>
                <a:sym typeface="Montserrat Light"/>
              </a:rPr>
              <a:t>Role-based Access Control: Firebase uses security rules based on roles, granting users access only to the resources they are authorized to view.</a:t>
            </a:r>
          </a:p>
          <a:p>
            <a:pPr algn="l">
              <a:lnSpc>
                <a:spcPts val="3301"/>
              </a:lnSpc>
            </a:pPr>
            <a:endParaRPr lang="en-US" sz="2358">
              <a:solidFill>
                <a:srgbClr val="100F0D"/>
              </a:solidFill>
              <a:latin typeface="Montserrat Light"/>
              <a:ea typeface="Montserrat Light"/>
              <a:cs typeface="Montserrat Light"/>
              <a:sym typeface="Montserrat Light"/>
            </a:endParaRPr>
          </a:p>
          <a:p>
            <a:pPr marL="509113" lvl="1" indent="-254557" algn="l">
              <a:lnSpc>
                <a:spcPts val="3301"/>
              </a:lnSpc>
              <a:buFont typeface="Arial"/>
              <a:buChar char="•"/>
            </a:pPr>
            <a:r>
              <a:rPr lang="en-US" sz="2358">
                <a:solidFill>
                  <a:srgbClr val="100F0D"/>
                </a:solidFill>
                <a:latin typeface="Montserrat Light"/>
                <a:ea typeface="Montserrat Light"/>
                <a:cs typeface="Montserrat Light"/>
                <a:sym typeface="Montserrat Light"/>
              </a:rPr>
              <a:t>Data Protection During Transmission: Firebase ensures that data is encrypted during transmission, safeguarding user information from network attacks.</a:t>
            </a:r>
          </a:p>
          <a:p>
            <a:pPr algn="ctr">
              <a:lnSpc>
                <a:spcPts val="3301"/>
              </a:lnSpc>
            </a:pPr>
            <a:endParaRPr lang="en-US" sz="2358">
              <a:solidFill>
                <a:srgbClr val="100F0D"/>
              </a:solidFill>
              <a:latin typeface="Montserrat Light"/>
              <a:ea typeface="Montserrat Light"/>
              <a:cs typeface="Montserrat Light"/>
              <a:sym typeface="Montserrat Light"/>
            </a:endParaRPr>
          </a:p>
        </p:txBody>
      </p:sp>
      <p:sp>
        <p:nvSpPr>
          <p:cNvPr id="19" name="TextBox 19"/>
          <p:cNvSpPr txBox="1"/>
          <p:nvPr/>
        </p:nvSpPr>
        <p:spPr>
          <a:xfrm>
            <a:off x="174623" y="2352201"/>
            <a:ext cx="5002298" cy="938595"/>
          </a:xfrm>
          <a:prstGeom prst="rect">
            <a:avLst/>
          </a:prstGeom>
        </p:spPr>
        <p:txBody>
          <a:bodyPr lIns="0" tIns="0" rIns="0" bIns="0" rtlCol="0" anchor="t">
            <a:spAutoFit/>
          </a:bodyPr>
          <a:lstStyle/>
          <a:p>
            <a:pPr marL="0" lvl="0" indent="0" algn="ctr">
              <a:lnSpc>
                <a:spcPts val="3765"/>
              </a:lnSpc>
              <a:spcBef>
                <a:spcPct val="0"/>
              </a:spcBef>
            </a:pPr>
            <a:r>
              <a:rPr lang="en-US" sz="2728" spc="267">
                <a:solidFill>
                  <a:srgbClr val="231F20"/>
                </a:solidFill>
                <a:latin typeface="Oswald"/>
                <a:ea typeface="Oswald"/>
                <a:cs typeface="Oswald"/>
                <a:sym typeface="Oswald"/>
              </a:rPr>
              <a:t>DESCRIPTION OF HOW DATA IS MANAGED AND SECURED</a:t>
            </a:r>
          </a:p>
        </p:txBody>
      </p:sp>
      <p:grpSp>
        <p:nvGrpSpPr>
          <p:cNvPr id="20" name="Group 20"/>
          <p:cNvGrpSpPr/>
          <p:nvPr/>
        </p:nvGrpSpPr>
        <p:grpSpPr>
          <a:xfrm>
            <a:off x="11566005" y="3138678"/>
            <a:ext cx="3411119" cy="893910"/>
            <a:chOff x="0" y="0"/>
            <a:chExt cx="1251135" cy="327870"/>
          </a:xfrm>
        </p:grpSpPr>
        <p:sp>
          <p:nvSpPr>
            <p:cNvPr id="21" name="Freeform 21"/>
            <p:cNvSpPr/>
            <p:nvPr/>
          </p:nvSpPr>
          <p:spPr>
            <a:xfrm>
              <a:off x="0" y="0"/>
              <a:ext cx="1251135" cy="327870"/>
            </a:xfrm>
            <a:custGeom>
              <a:avLst/>
              <a:gdLst/>
              <a:ahLst/>
              <a:cxnLst/>
              <a:rect l="l" t="t" r="r" b="b"/>
              <a:pathLst>
                <a:path w="1251135" h="327870">
                  <a:moveTo>
                    <a:pt x="70358" y="0"/>
                  </a:moveTo>
                  <a:lnTo>
                    <a:pt x="1180777" y="0"/>
                  </a:lnTo>
                  <a:cubicBezTo>
                    <a:pt x="1199437" y="0"/>
                    <a:pt x="1217333" y="7413"/>
                    <a:pt x="1230528" y="20607"/>
                  </a:cubicBezTo>
                  <a:cubicBezTo>
                    <a:pt x="1243722" y="33802"/>
                    <a:pt x="1251135" y="51698"/>
                    <a:pt x="1251135" y="70358"/>
                  </a:cubicBezTo>
                  <a:lnTo>
                    <a:pt x="1251135" y="257512"/>
                  </a:lnTo>
                  <a:cubicBezTo>
                    <a:pt x="1251135" y="276172"/>
                    <a:pt x="1243722" y="294067"/>
                    <a:pt x="1230528" y="307262"/>
                  </a:cubicBezTo>
                  <a:cubicBezTo>
                    <a:pt x="1217333" y="320457"/>
                    <a:pt x="1199437" y="327870"/>
                    <a:pt x="1180777" y="327870"/>
                  </a:cubicBezTo>
                  <a:lnTo>
                    <a:pt x="70358" y="327870"/>
                  </a:lnTo>
                  <a:cubicBezTo>
                    <a:pt x="51698" y="327870"/>
                    <a:pt x="33802" y="320457"/>
                    <a:pt x="20607" y="307262"/>
                  </a:cubicBezTo>
                  <a:cubicBezTo>
                    <a:pt x="7413" y="294067"/>
                    <a:pt x="0" y="276172"/>
                    <a:pt x="0" y="257512"/>
                  </a:cubicBezTo>
                  <a:lnTo>
                    <a:pt x="0" y="70358"/>
                  </a:lnTo>
                  <a:cubicBezTo>
                    <a:pt x="0" y="51698"/>
                    <a:pt x="7413" y="33802"/>
                    <a:pt x="20607" y="20607"/>
                  </a:cubicBezTo>
                  <a:cubicBezTo>
                    <a:pt x="33802" y="7413"/>
                    <a:pt x="51698" y="0"/>
                    <a:pt x="70358" y="0"/>
                  </a:cubicBezTo>
                  <a:close/>
                </a:path>
              </a:pathLst>
            </a:custGeom>
            <a:solidFill>
              <a:srgbClr val="FFFFFF">
                <a:alpha val="98824"/>
              </a:srgbClr>
            </a:solidFill>
          </p:spPr>
        </p:sp>
        <p:sp>
          <p:nvSpPr>
            <p:cNvPr id="22" name="TextBox 22"/>
            <p:cNvSpPr txBox="1"/>
            <p:nvPr/>
          </p:nvSpPr>
          <p:spPr>
            <a:xfrm>
              <a:off x="0" y="-19050"/>
              <a:ext cx="1251135" cy="346920"/>
            </a:xfrm>
            <a:prstGeom prst="rect">
              <a:avLst/>
            </a:prstGeom>
          </p:spPr>
          <p:txBody>
            <a:bodyPr lIns="50800" tIns="50800" rIns="50800" bIns="50800" rtlCol="0" anchor="ctr"/>
            <a:lstStyle/>
            <a:p>
              <a:pPr algn="ctr">
                <a:lnSpc>
                  <a:spcPts val="2859"/>
                </a:lnSpc>
              </a:pPr>
              <a:endParaRPr/>
            </a:p>
          </p:txBody>
        </p:sp>
      </p:grpSp>
      <p:sp>
        <p:nvSpPr>
          <p:cNvPr id="23" name="TextBox 23"/>
          <p:cNvSpPr txBox="1"/>
          <p:nvPr/>
        </p:nvSpPr>
        <p:spPr>
          <a:xfrm>
            <a:off x="11264257" y="3548969"/>
            <a:ext cx="3587997" cy="919613"/>
          </a:xfrm>
          <a:prstGeom prst="rect">
            <a:avLst/>
          </a:prstGeom>
        </p:spPr>
        <p:txBody>
          <a:bodyPr lIns="0" tIns="0" rIns="0" bIns="0" rtlCol="0" anchor="t">
            <a:spAutoFit/>
          </a:bodyPr>
          <a:lstStyle/>
          <a:p>
            <a:pPr marL="0" lvl="0" indent="0" algn="ctr">
              <a:lnSpc>
                <a:spcPts val="3710"/>
              </a:lnSpc>
              <a:spcBef>
                <a:spcPct val="0"/>
              </a:spcBef>
            </a:pPr>
            <a:r>
              <a:rPr lang="en-US" sz="2688" spc="263">
                <a:solidFill>
                  <a:srgbClr val="231F20"/>
                </a:solidFill>
                <a:latin typeface="Oswald"/>
                <a:ea typeface="Oswald"/>
                <a:cs typeface="Oswald"/>
                <a:sym typeface="Oswald"/>
              </a:rPr>
              <a:t>DATA PRIVACY AND COMPLIANCE</a:t>
            </a:r>
          </a:p>
        </p:txBody>
      </p:sp>
      <p:grpSp>
        <p:nvGrpSpPr>
          <p:cNvPr id="24" name="Group 24"/>
          <p:cNvGrpSpPr/>
          <p:nvPr/>
        </p:nvGrpSpPr>
        <p:grpSpPr>
          <a:xfrm>
            <a:off x="9744304" y="4756750"/>
            <a:ext cx="7054521" cy="5635482"/>
            <a:chOff x="0" y="0"/>
            <a:chExt cx="2679358" cy="2140397"/>
          </a:xfrm>
        </p:grpSpPr>
        <p:sp>
          <p:nvSpPr>
            <p:cNvPr id="25" name="Freeform 25"/>
            <p:cNvSpPr/>
            <p:nvPr/>
          </p:nvSpPr>
          <p:spPr>
            <a:xfrm>
              <a:off x="0" y="0"/>
              <a:ext cx="2679358" cy="2140397"/>
            </a:xfrm>
            <a:custGeom>
              <a:avLst/>
              <a:gdLst/>
              <a:ahLst/>
              <a:cxnLst/>
              <a:rect l="l" t="t" r="r" b="b"/>
              <a:pathLst>
                <a:path w="2679358" h="2140397">
                  <a:moveTo>
                    <a:pt x="34021" y="0"/>
                  </a:moveTo>
                  <a:lnTo>
                    <a:pt x="2645337" y="0"/>
                  </a:lnTo>
                  <a:cubicBezTo>
                    <a:pt x="2654360" y="0"/>
                    <a:pt x="2663013" y="3584"/>
                    <a:pt x="2669393" y="9964"/>
                  </a:cubicBezTo>
                  <a:cubicBezTo>
                    <a:pt x="2675773" y="16345"/>
                    <a:pt x="2679358" y="24998"/>
                    <a:pt x="2679358" y="34021"/>
                  </a:cubicBezTo>
                  <a:lnTo>
                    <a:pt x="2679358" y="2106376"/>
                  </a:lnTo>
                  <a:cubicBezTo>
                    <a:pt x="2679358" y="2115399"/>
                    <a:pt x="2675773" y="2124052"/>
                    <a:pt x="2669393" y="2130432"/>
                  </a:cubicBezTo>
                  <a:cubicBezTo>
                    <a:pt x="2663013" y="2136812"/>
                    <a:pt x="2654360" y="2140397"/>
                    <a:pt x="2645337" y="2140397"/>
                  </a:cubicBezTo>
                  <a:lnTo>
                    <a:pt x="34021" y="2140397"/>
                  </a:lnTo>
                  <a:cubicBezTo>
                    <a:pt x="24998" y="2140397"/>
                    <a:pt x="16345" y="2136812"/>
                    <a:pt x="9964" y="2130432"/>
                  </a:cubicBezTo>
                  <a:cubicBezTo>
                    <a:pt x="3584" y="2124052"/>
                    <a:pt x="0" y="2115399"/>
                    <a:pt x="0" y="2106376"/>
                  </a:cubicBezTo>
                  <a:lnTo>
                    <a:pt x="0" y="34021"/>
                  </a:lnTo>
                  <a:cubicBezTo>
                    <a:pt x="0" y="24998"/>
                    <a:pt x="3584" y="16345"/>
                    <a:pt x="9964" y="9964"/>
                  </a:cubicBezTo>
                  <a:cubicBezTo>
                    <a:pt x="16345" y="3584"/>
                    <a:pt x="24998" y="0"/>
                    <a:pt x="34021" y="0"/>
                  </a:cubicBezTo>
                  <a:close/>
                </a:path>
              </a:pathLst>
            </a:custGeom>
            <a:solidFill>
              <a:srgbClr val="FFFFFF">
                <a:alpha val="98824"/>
              </a:srgbClr>
            </a:solidFill>
          </p:spPr>
        </p:sp>
        <p:sp>
          <p:nvSpPr>
            <p:cNvPr id="26" name="TextBox 26"/>
            <p:cNvSpPr txBox="1"/>
            <p:nvPr/>
          </p:nvSpPr>
          <p:spPr>
            <a:xfrm>
              <a:off x="0" y="-19050"/>
              <a:ext cx="2679358" cy="2159447"/>
            </a:xfrm>
            <a:prstGeom prst="rect">
              <a:avLst/>
            </a:prstGeom>
          </p:spPr>
          <p:txBody>
            <a:bodyPr lIns="50800" tIns="50800" rIns="50800" bIns="50800" rtlCol="0" anchor="ctr"/>
            <a:lstStyle/>
            <a:p>
              <a:pPr algn="ctr">
                <a:lnSpc>
                  <a:spcPts val="2859"/>
                </a:lnSpc>
              </a:pPr>
              <a:endParaRPr/>
            </a:p>
          </p:txBody>
        </p:sp>
      </p:grpSp>
      <p:sp>
        <p:nvSpPr>
          <p:cNvPr id="27" name="TextBox 27"/>
          <p:cNvSpPr txBox="1"/>
          <p:nvPr/>
        </p:nvSpPr>
        <p:spPr>
          <a:xfrm>
            <a:off x="9744304" y="4699600"/>
            <a:ext cx="6627903" cy="4188254"/>
          </a:xfrm>
          <a:prstGeom prst="rect">
            <a:avLst/>
          </a:prstGeom>
        </p:spPr>
        <p:txBody>
          <a:bodyPr lIns="0" tIns="0" rIns="0" bIns="0" rtlCol="0" anchor="t">
            <a:spAutoFit/>
          </a:bodyPr>
          <a:lstStyle/>
          <a:p>
            <a:pPr marL="509113" lvl="1" indent="-254557" algn="l">
              <a:lnSpc>
                <a:spcPts val="3301"/>
              </a:lnSpc>
              <a:buFont typeface="Arial"/>
              <a:buChar char="•"/>
            </a:pPr>
            <a:r>
              <a:rPr lang="en-US" sz="2358">
                <a:solidFill>
                  <a:srgbClr val="100F0D"/>
                </a:solidFill>
                <a:latin typeface="Montserrat Light"/>
                <a:ea typeface="Montserrat Light"/>
                <a:cs typeface="Montserrat Light"/>
                <a:sym typeface="Montserrat Light"/>
              </a:rPr>
              <a:t>Regulatory Compliance: The app complies with data protection regulations like GDPR and other security standards to ensure user privacy.</a:t>
            </a:r>
          </a:p>
          <a:p>
            <a:pPr algn="l">
              <a:lnSpc>
                <a:spcPts val="3301"/>
              </a:lnSpc>
            </a:pPr>
            <a:endParaRPr lang="en-US" sz="2358">
              <a:solidFill>
                <a:srgbClr val="100F0D"/>
              </a:solidFill>
              <a:latin typeface="Montserrat Light"/>
              <a:ea typeface="Montserrat Light"/>
              <a:cs typeface="Montserrat Light"/>
              <a:sym typeface="Montserrat Light"/>
            </a:endParaRPr>
          </a:p>
          <a:p>
            <a:pPr marL="509113" lvl="1" indent="-254557" algn="l">
              <a:lnSpc>
                <a:spcPts val="3301"/>
              </a:lnSpc>
              <a:buFont typeface="Arial"/>
              <a:buChar char="•"/>
            </a:pPr>
            <a:r>
              <a:rPr lang="en-US" sz="2358">
                <a:solidFill>
                  <a:srgbClr val="100F0D"/>
                </a:solidFill>
                <a:latin typeface="Montserrat Light"/>
                <a:ea typeface="Montserrat Light"/>
                <a:cs typeface="Montserrat Light"/>
                <a:sym typeface="Montserrat Light"/>
              </a:rPr>
              <a:t>User Rights for Data Access and Management: Users have the right to request access, modify, or delete their personal data at any time.</a:t>
            </a:r>
          </a:p>
          <a:p>
            <a:pPr algn="ctr">
              <a:lnSpc>
                <a:spcPts val="3301"/>
              </a:lnSpc>
            </a:pPr>
            <a:endParaRPr lang="en-US" sz="2358">
              <a:solidFill>
                <a:srgbClr val="100F0D"/>
              </a:solidFill>
              <a:latin typeface="Montserrat Light"/>
              <a:ea typeface="Montserrat Light"/>
              <a:cs typeface="Montserrat Light"/>
              <a:sym typeface="Montserrat 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691688" y="3491179"/>
            <a:ext cx="4178524" cy="1151098"/>
            <a:chOff x="0" y="0"/>
            <a:chExt cx="1100517" cy="303170"/>
          </a:xfrm>
        </p:grpSpPr>
        <p:sp>
          <p:nvSpPr>
            <p:cNvPr id="9" name="Freeform 9"/>
            <p:cNvSpPr/>
            <p:nvPr/>
          </p:nvSpPr>
          <p:spPr>
            <a:xfrm>
              <a:off x="0" y="0"/>
              <a:ext cx="1100517" cy="303170"/>
            </a:xfrm>
            <a:custGeom>
              <a:avLst/>
              <a:gdLst/>
              <a:ahLst/>
              <a:cxnLst/>
              <a:rect l="l" t="t" r="r" b="b"/>
              <a:pathLst>
                <a:path w="1100517" h="303170">
                  <a:moveTo>
                    <a:pt x="0" y="0"/>
                  </a:moveTo>
                  <a:lnTo>
                    <a:pt x="1100517" y="0"/>
                  </a:lnTo>
                  <a:lnTo>
                    <a:pt x="1100517" y="303170"/>
                  </a:lnTo>
                  <a:lnTo>
                    <a:pt x="0" y="303170"/>
                  </a:lnTo>
                  <a:close/>
                </a:path>
              </a:pathLst>
            </a:custGeom>
            <a:solidFill>
              <a:srgbClr val="1A1A1A"/>
            </a:solidFill>
          </p:spPr>
        </p:sp>
        <p:sp>
          <p:nvSpPr>
            <p:cNvPr id="10" name="TextBox 10"/>
            <p:cNvSpPr txBox="1"/>
            <p:nvPr/>
          </p:nvSpPr>
          <p:spPr>
            <a:xfrm>
              <a:off x="0" y="-57150"/>
              <a:ext cx="1100517" cy="360320"/>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Summary of User Testing</a:t>
              </a:r>
            </a:p>
          </p:txBody>
        </p:sp>
      </p:grpSp>
      <p:sp>
        <p:nvSpPr>
          <p:cNvPr id="11" name="TextBox 11"/>
          <p:cNvSpPr txBox="1"/>
          <p:nvPr/>
        </p:nvSpPr>
        <p:spPr>
          <a:xfrm>
            <a:off x="3690980" y="140024"/>
            <a:ext cx="10906040" cy="2750122"/>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USER TESTING AND FEEDBACK</a:t>
            </a:r>
          </a:p>
        </p:txBody>
      </p:sp>
      <p:grpSp>
        <p:nvGrpSpPr>
          <p:cNvPr id="12" name="Group 12"/>
          <p:cNvGrpSpPr/>
          <p:nvPr/>
        </p:nvGrpSpPr>
        <p:grpSpPr>
          <a:xfrm>
            <a:off x="5421594" y="3817290"/>
            <a:ext cx="12190961" cy="5714835"/>
            <a:chOff x="0" y="0"/>
            <a:chExt cx="2354273" cy="1103628"/>
          </a:xfrm>
        </p:grpSpPr>
        <p:sp>
          <p:nvSpPr>
            <p:cNvPr id="13" name="Freeform 13"/>
            <p:cNvSpPr/>
            <p:nvPr/>
          </p:nvSpPr>
          <p:spPr>
            <a:xfrm>
              <a:off x="0" y="0"/>
              <a:ext cx="2354273" cy="1103628"/>
            </a:xfrm>
            <a:custGeom>
              <a:avLst/>
              <a:gdLst/>
              <a:ahLst/>
              <a:cxnLst/>
              <a:rect l="l" t="t" r="r" b="b"/>
              <a:pathLst>
                <a:path w="2354273" h="1103628">
                  <a:moveTo>
                    <a:pt x="0" y="0"/>
                  </a:moveTo>
                  <a:lnTo>
                    <a:pt x="2354273" y="0"/>
                  </a:lnTo>
                  <a:lnTo>
                    <a:pt x="2354273" y="1103628"/>
                  </a:lnTo>
                  <a:lnTo>
                    <a:pt x="0" y="1103628"/>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19050"/>
              <a:ext cx="2354273" cy="1122678"/>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5770459" y="4028628"/>
            <a:ext cx="11493230" cy="4617312"/>
          </a:xfrm>
          <a:prstGeom prst="rect">
            <a:avLst/>
          </a:prstGeom>
        </p:spPr>
        <p:txBody>
          <a:bodyPr lIns="0" tIns="0" rIns="0" bIns="0" rtlCol="0" anchor="t">
            <a:spAutoFit/>
          </a:bodyPr>
          <a:lstStyle/>
          <a:p>
            <a:pPr algn="l">
              <a:lnSpc>
                <a:spcPts val="3359"/>
              </a:lnSpc>
            </a:pPr>
            <a:r>
              <a:rPr lang="en-US" sz="2434" b="1" spc="238">
                <a:solidFill>
                  <a:srgbClr val="231F20"/>
                </a:solidFill>
                <a:latin typeface="DM Sans Bold"/>
                <a:ea typeface="DM Sans Bold"/>
                <a:cs typeface="DM Sans Bold"/>
                <a:sym typeface="DM Sans Bold"/>
              </a:rPr>
              <a:t>The app was tested by a diverse group of university students, ranging from first-year to fourth-year, to ensure varied perspectives and use cases. A total of 40 students participated in the testing phase. They explored the app's key features, including user registration, expense tracking, budget setting, and notifications, to evaluate its usability and functionality.</a:t>
            </a:r>
          </a:p>
          <a:p>
            <a:pPr algn="l">
              <a:lnSpc>
                <a:spcPts val="3359"/>
              </a:lnSpc>
            </a:pPr>
            <a:endParaRPr lang="en-US" sz="2434" b="1" spc="238">
              <a:solidFill>
                <a:srgbClr val="231F20"/>
              </a:solidFill>
              <a:latin typeface="DM Sans Bold"/>
              <a:ea typeface="DM Sans Bold"/>
              <a:cs typeface="DM Sans Bold"/>
              <a:sym typeface="DM Sans Bold"/>
            </a:endParaRPr>
          </a:p>
          <a:p>
            <a:pPr algn="l">
              <a:lnSpc>
                <a:spcPts val="3359"/>
              </a:lnSpc>
            </a:pPr>
            <a:r>
              <a:rPr lang="en-US" sz="2434" b="1" spc="238">
                <a:solidFill>
                  <a:srgbClr val="231F20"/>
                </a:solidFill>
                <a:latin typeface="DM Sans Bold"/>
                <a:ea typeface="DM Sans Bold"/>
                <a:cs typeface="DM Sans Bold"/>
                <a:sym typeface="DM Sans Bold"/>
              </a:rPr>
              <a:t>Students were assigned specific scenarios, such as registering an account, adding expenses, generating reports, and responding to budget notifications. These scenarios allowed for comprehensive testing of the app’s functional requirements.</a:t>
            </a:r>
          </a:p>
        </p:txBody>
      </p:sp>
      <p:sp>
        <p:nvSpPr>
          <p:cNvPr id="16" name="Freeform 16"/>
          <p:cNvSpPr/>
          <p:nvPr/>
        </p:nvSpPr>
        <p:spPr>
          <a:xfrm>
            <a:off x="691688" y="6499209"/>
            <a:ext cx="4473739" cy="2443073"/>
          </a:xfrm>
          <a:custGeom>
            <a:avLst/>
            <a:gdLst/>
            <a:ahLst/>
            <a:cxnLst/>
            <a:rect l="l" t="t" r="r" b="b"/>
            <a:pathLst>
              <a:path w="4473739" h="2443073">
                <a:moveTo>
                  <a:pt x="0" y="0"/>
                </a:moveTo>
                <a:lnTo>
                  <a:pt x="4473740" y="0"/>
                </a:lnTo>
                <a:lnTo>
                  <a:pt x="4473740" y="2443073"/>
                </a:lnTo>
                <a:lnTo>
                  <a:pt x="0" y="2443073"/>
                </a:lnTo>
                <a:lnTo>
                  <a:pt x="0" y="0"/>
                </a:lnTo>
                <a:close/>
              </a:path>
            </a:pathLst>
          </a:custGeom>
          <a:blipFill>
            <a:blip r:embed="rId5"/>
            <a:stretch>
              <a:fillRect t="-11039" b="-11039"/>
            </a:stretch>
          </a:blipFill>
        </p:spPr>
      </p:sp>
      <p:grpSp>
        <p:nvGrpSpPr>
          <p:cNvPr id="17" name="Group 17"/>
          <p:cNvGrpSpPr/>
          <p:nvPr/>
        </p:nvGrpSpPr>
        <p:grpSpPr>
          <a:xfrm>
            <a:off x="691688" y="5719586"/>
            <a:ext cx="4473739" cy="636748"/>
            <a:chOff x="0" y="0"/>
            <a:chExt cx="1178269" cy="167703"/>
          </a:xfrm>
        </p:grpSpPr>
        <p:sp>
          <p:nvSpPr>
            <p:cNvPr id="18" name="Freeform 18"/>
            <p:cNvSpPr/>
            <p:nvPr/>
          </p:nvSpPr>
          <p:spPr>
            <a:xfrm>
              <a:off x="0" y="0"/>
              <a:ext cx="1178269" cy="167703"/>
            </a:xfrm>
            <a:custGeom>
              <a:avLst/>
              <a:gdLst/>
              <a:ahLst/>
              <a:cxnLst/>
              <a:rect l="l" t="t" r="r" b="b"/>
              <a:pathLst>
                <a:path w="1178269" h="167703">
                  <a:moveTo>
                    <a:pt x="0" y="0"/>
                  </a:moveTo>
                  <a:lnTo>
                    <a:pt x="1178269" y="0"/>
                  </a:lnTo>
                  <a:lnTo>
                    <a:pt x="1178269" y="167703"/>
                  </a:lnTo>
                  <a:lnTo>
                    <a:pt x="0" y="167703"/>
                  </a:lnTo>
                  <a:close/>
                </a:path>
              </a:pathLst>
            </a:custGeom>
            <a:solidFill>
              <a:srgbClr val="1A1A1A"/>
            </a:solidFill>
          </p:spPr>
        </p:sp>
        <p:sp>
          <p:nvSpPr>
            <p:cNvPr id="19" name="TextBox 19"/>
            <p:cNvSpPr txBox="1"/>
            <p:nvPr/>
          </p:nvSpPr>
          <p:spPr>
            <a:xfrm>
              <a:off x="0" y="-57150"/>
              <a:ext cx="1178269" cy="224853"/>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Vision</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227088" y="3587941"/>
            <a:ext cx="4178524" cy="1151098"/>
            <a:chOff x="0" y="0"/>
            <a:chExt cx="1100517" cy="303170"/>
          </a:xfrm>
        </p:grpSpPr>
        <p:sp>
          <p:nvSpPr>
            <p:cNvPr id="9" name="Freeform 9"/>
            <p:cNvSpPr/>
            <p:nvPr/>
          </p:nvSpPr>
          <p:spPr>
            <a:xfrm>
              <a:off x="0" y="0"/>
              <a:ext cx="1100517" cy="303170"/>
            </a:xfrm>
            <a:custGeom>
              <a:avLst/>
              <a:gdLst/>
              <a:ahLst/>
              <a:cxnLst/>
              <a:rect l="l" t="t" r="r" b="b"/>
              <a:pathLst>
                <a:path w="1100517" h="303170">
                  <a:moveTo>
                    <a:pt x="0" y="0"/>
                  </a:moveTo>
                  <a:lnTo>
                    <a:pt x="1100517" y="0"/>
                  </a:lnTo>
                  <a:lnTo>
                    <a:pt x="1100517" y="303170"/>
                  </a:lnTo>
                  <a:lnTo>
                    <a:pt x="0" y="303170"/>
                  </a:lnTo>
                  <a:close/>
                </a:path>
              </a:pathLst>
            </a:custGeom>
            <a:solidFill>
              <a:srgbClr val="1A1A1A"/>
            </a:solidFill>
          </p:spPr>
        </p:sp>
        <p:sp>
          <p:nvSpPr>
            <p:cNvPr id="10" name="TextBox 10"/>
            <p:cNvSpPr txBox="1"/>
            <p:nvPr/>
          </p:nvSpPr>
          <p:spPr>
            <a:xfrm>
              <a:off x="0" y="-57150"/>
              <a:ext cx="1100517" cy="360320"/>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Feedback Overview</a:t>
              </a:r>
            </a:p>
          </p:txBody>
        </p:sp>
      </p:grpSp>
      <p:sp>
        <p:nvSpPr>
          <p:cNvPr id="11" name="TextBox 11"/>
          <p:cNvSpPr txBox="1"/>
          <p:nvPr/>
        </p:nvSpPr>
        <p:spPr>
          <a:xfrm>
            <a:off x="3690980" y="140024"/>
            <a:ext cx="10906040" cy="2750122"/>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USER TESTING AND FEEDBACK</a:t>
            </a:r>
          </a:p>
        </p:txBody>
      </p:sp>
      <p:grpSp>
        <p:nvGrpSpPr>
          <p:cNvPr id="12" name="Group 12"/>
          <p:cNvGrpSpPr/>
          <p:nvPr/>
        </p:nvGrpSpPr>
        <p:grpSpPr>
          <a:xfrm>
            <a:off x="4591129" y="3442596"/>
            <a:ext cx="13439947" cy="6486936"/>
            <a:chOff x="0" y="0"/>
            <a:chExt cx="2595472" cy="1252733"/>
          </a:xfrm>
        </p:grpSpPr>
        <p:sp>
          <p:nvSpPr>
            <p:cNvPr id="13" name="Freeform 13"/>
            <p:cNvSpPr/>
            <p:nvPr/>
          </p:nvSpPr>
          <p:spPr>
            <a:xfrm>
              <a:off x="0" y="0"/>
              <a:ext cx="2595472" cy="1252733"/>
            </a:xfrm>
            <a:custGeom>
              <a:avLst/>
              <a:gdLst/>
              <a:ahLst/>
              <a:cxnLst/>
              <a:rect l="l" t="t" r="r" b="b"/>
              <a:pathLst>
                <a:path w="2595472" h="1252733">
                  <a:moveTo>
                    <a:pt x="0" y="0"/>
                  </a:moveTo>
                  <a:lnTo>
                    <a:pt x="2595472" y="0"/>
                  </a:lnTo>
                  <a:lnTo>
                    <a:pt x="2595472" y="1252733"/>
                  </a:lnTo>
                  <a:lnTo>
                    <a:pt x="0" y="1252733"/>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19050"/>
              <a:ext cx="2595472" cy="1271783"/>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863474" y="3549841"/>
            <a:ext cx="12895259" cy="6379691"/>
          </a:xfrm>
          <a:prstGeom prst="rect">
            <a:avLst/>
          </a:prstGeom>
        </p:spPr>
        <p:txBody>
          <a:bodyPr lIns="0" tIns="0" rIns="0" bIns="0" rtlCol="0" anchor="t">
            <a:spAutoFit/>
          </a:bodyPr>
          <a:lstStyle/>
          <a:p>
            <a:pPr algn="l">
              <a:lnSpc>
                <a:spcPts val="2845"/>
              </a:lnSpc>
            </a:pPr>
            <a:r>
              <a:rPr lang="en-US" sz="2061" b="1" spc="202">
                <a:solidFill>
                  <a:srgbClr val="231F20"/>
                </a:solidFill>
                <a:latin typeface="DM Sans Bold"/>
                <a:ea typeface="DM Sans Bold"/>
                <a:cs typeface="DM Sans Bold"/>
                <a:sym typeface="DM Sans Bold"/>
              </a:rPr>
              <a:t>Positive Feedback:</a:t>
            </a:r>
          </a:p>
          <a:p>
            <a:pPr marL="445154" lvl="1" indent="-222577" algn="l">
              <a:lnSpc>
                <a:spcPts val="2845"/>
              </a:lnSpc>
              <a:buFont typeface="Arial"/>
              <a:buChar char="•"/>
            </a:pPr>
            <a:r>
              <a:rPr lang="en-US" sz="2061" b="1" spc="202">
                <a:solidFill>
                  <a:srgbClr val="231F20"/>
                </a:solidFill>
                <a:latin typeface="DM Sans Bold"/>
                <a:ea typeface="DM Sans Bold"/>
                <a:cs typeface="DM Sans Bold"/>
                <a:sym typeface="DM Sans Bold"/>
              </a:rPr>
              <a:t>Expense Tracking: Most students appreciated the straightforward process of logging expenses. The ability to edit and categorize expenses made the feature highly practical for everyday use.</a:t>
            </a:r>
          </a:p>
          <a:p>
            <a:pPr marL="445154" lvl="1" indent="-222577" algn="l">
              <a:lnSpc>
                <a:spcPts val="2845"/>
              </a:lnSpc>
              <a:buFont typeface="Arial"/>
              <a:buChar char="•"/>
            </a:pPr>
            <a:r>
              <a:rPr lang="en-US" sz="2061" b="1" spc="202">
                <a:solidFill>
                  <a:srgbClr val="231F20"/>
                </a:solidFill>
                <a:latin typeface="DM Sans Bold"/>
                <a:ea typeface="DM Sans Bold"/>
                <a:cs typeface="DM Sans Bold"/>
                <a:sym typeface="DM Sans Bold"/>
              </a:rPr>
              <a:t>Budget Setting: The budget feature was praised for helping students better manage their spending habits. They particularly liked the flexibility to adjust budget amounts as needed.</a:t>
            </a:r>
          </a:p>
          <a:p>
            <a:pPr marL="445154" lvl="1" indent="-222577" algn="l">
              <a:lnSpc>
                <a:spcPts val="2845"/>
              </a:lnSpc>
              <a:buFont typeface="Arial"/>
              <a:buChar char="•"/>
            </a:pPr>
            <a:r>
              <a:rPr lang="en-US" sz="2061" b="1" spc="202">
                <a:solidFill>
                  <a:srgbClr val="231F20"/>
                </a:solidFill>
                <a:latin typeface="DM Sans Bold"/>
                <a:ea typeface="DM Sans Bold"/>
                <a:cs typeface="DM Sans Bold"/>
                <a:sym typeface="DM Sans Bold"/>
              </a:rPr>
              <a:t>Expense Overview: The summary dashboard received positive remarks for its clear presentation of spending trends and category breakdowns, which made it easier to track finances.</a:t>
            </a:r>
          </a:p>
          <a:p>
            <a:pPr algn="l">
              <a:lnSpc>
                <a:spcPts val="2845"/>
              </a:lnSpc>
            </a:pPr>
            <a:r>
              <a:rPr lang="en-US" sz="2061" b="1" spc="202">
                <a:solidFill>
                  <a:srgbClr val="231F20"/>
                </a:solidFill>
                <a:latin typeface="DM Sans Bold"/>
                <a:ea typeface="DM Sans Bold"/>
                <a:cs typeface="DM Sans Bold"/>
                <a:sym typeface="DM Sans Bold"/>
              </a:rPr>
              <a:t>Negative Feedback:</a:t>
            </a:r>
          </a:p>
          <a:p>
            <a:pPr marL="445154" lvl="1" indent="-222577" algn="l">
              <a:lnSpc>
                <a:spcPts val="2845"/>
              </a:lnSpc>
              <a:buFont typeface="Arial"/>
              <a:buChar char="•"/>
            </a:pPr>
            <a:r>
              <a:rPr lang="en-US" sz="2061" b="1" spc="202">
                <a:solidFill>
                  <a:srgbClr val="231F20"/>
                </a:solidFill>
                <a:latin typeface="DM Sans Bold"/>
                <a:ea typeface="DM Sans Bold"/>
                <a:cs typeface="DM Sans Bold"/>
                <a:sym typeface="DM Sans Bold"/>
              </a:rPr>
              <a:t>Recurring Expenses: Several students found the recurring expense setup confusing, especially when selecting start and end dates.</a:t>
            </a:r>
          </a:p>
          <a:p>
            <a:pPr marL="445154" lvl="1" indent="-222577" algn="l">
              <a:lnSpc>
                <a:spcPts val="2845"/>
              </a:lnSpc>
              <a:buFont typeface="Arial"/>
              <a:buChar char="•"/>
            </a:pPr>
            <a:r>
              <a:rPr lang="en-US" sz="2061" b="1" spc="202">
                <a:solidFill>
                  <a:srgbClr val="231F20"/>
                </a:solidFill>
                <a:latin typeface="DM Sans Bold"/>
                <a:ea typeface="DM Sans Bold"/>
                <a:cs typeface="DM Sans Bold"/>
                <a:sym typeface="DM Sans Bold"/>
              </a:rPr>
              <a:t>Notifications: While notifications were helpful, some students found them too frequent, which became annoying over time.</a:t>
            </a:r>
          </a:p>
          <a:p>
            <a:pPr marL="445154" lvl="1" indent="-222577" algn="l">
              <a:lnSpc>
                <a:spcPts val="2845"/>
              </a:lnSpc>
              <a:buFont typeface="Arial"/>
              <a:buChar char="•"/>
            </a:pPr>
            <a:r>
              <a:rPr lang="en-US" sz="2061" b="1" spc="202">
                <a:solidFill>
                  <a:srgbClr val="231F20"/>
                </a:solidFill>
                <a:latin typeface="DM Sans Bold"/>
                <a:ea typeface="DM Sans Bold"/>
                <a:cs typeface="DM Sans Bold"/>
                <a:sym typeface="DM Sans Bold"/>
              </a:rPr>
              <a:t>Navigation: First-year students struggled with navigating between features. They noted that the interface could be more beginner-friendly.</a:t>
            </a:r>
          </a:p>
          <a:p>
            <a:pPr algn="l">
              <a:lnSpc>
                <a:spcPts val="2845"/>
              </a:lnSpc>
            </a:pPr>
            <a:endParaRPr lang="en-US" sz="2061" b="1" spc="202">
              <a:solidFill>
                <a:srgbClr val="231F20"/>
              </a:solidFill>
              <a:latin typeface="DM Sans Bold"/>
              <a:ea typeface="DM Sans Bold"/>
              <a:cs typeface="DM Sans Bold"/>
              <a:sym typeface="DM San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8" name="Group 8"/>
          <p:cNvGrpSpPr/>
          <p:nvPr/>
        </p:nvGrpSpPr>
        <p:grpSpPr>
          <a:xfrm>
            <a:off x="227088" y="3587941"/>
            <a:ext cx="4178524" cy="1151098"/>
            <a:chOff x="0" y="0"/>
            <a:chExt cx="1100517" cy="303170"/>
          </a:xfrm>
        </p:grpSpPr>
        <p:sp>
          <p:nvSpPr>
            <p:cNvPr id="9" name="Freeform 9"/>
            <p:cNvSpPr/>
            <p:nvPr/>
          </p:nvSpPr>
          <p:spPr>
            <a:xfrm>
              <a:off x="0" y="0"/>
              <a:ext cx="1100517" cy="303170"/>
            </a:xfrm>
            <a:custGeom>
              <a:avLst/>
              <a:gdLst/>
              <a:ahLst/>
              <a:cxnLst/>
              <a:rect l="l" t="t" r="r" b="b"/>
              <a:pathLst>
                <a:path w="1100517" h="303170">
                  <a:moveTo>
                    <a:pt x="0" y="0"/>
                  </a:moveTo>
                  <a:lnTo>
                    <a:pt x="1100517" y="0"/>
                  </a:lnTo>
                  <a:lnTo>
                    <a:pt x="1100517" y="303170"/>
                  </a:lnTo>
                  <a:lnTo>
                    <a:pt x="0" y="303170"/>
                  </a:lnTo>
                  <a:close/>
                </a:path>
              </a:pathLst>
            </a:custGeom>
            <a:solidFill>
              <a:srgbClr val="1A1A1A"/>
            </a:solidFill>
          </p:spPr>
        </p:sp>
        <p:sp>
          <p:nvSpPr>
            <p:cNvPr id="10" name="TextBox 10"/>
            <p:cNvSpPr txBox="1"/>
            <p:nvPr/>
          </p:nvSpPr>
          <p:spPr>
            <a:xfrm>
              <a:off x="0" y="-57150"/>
              <a:ext cx="1100517" cy="360320"/>
            </a:xfrm>
            <a:prstGeom prst="rect">
              <a:avLst/>
            </a:prstGeom>
          </p:spPr>
          <p:txBody>
            <a:bodyPr lIns="50800" tIns="50800" rIns="50800" bIns="50800" rtlCol="0" anchor="ctr"/>
            <a:lstStyle/>
            <a:p>
              <a:pPr marL="0" lvl="0" indent="0" algn="ctr">
                <a:lnSpc>
                  <a:spcPts val="4114"/>
                </a:lnSpc>
                <a:spcBef>
                  <a:spcPct val="0"/>
                </a:spcBef>
              </a:pPr>
              <a:r>
                <a:rPr lang="en-US" sz="2981" i="1" spc="29">
                  <a:solidFill>
                    <a:srgbClr val="FFFFFF"/>
                  </a:solidFill>
                  <a:latin typeface="DM Sans Italics"/>
                  <a:ea typeface="DM Sans Italics"/>
                  <a:cs typeface="DM Sans Italics"/>
                  <a:sym typeface="DM Sans Italics"/>
                </a:rPr>
                <a:t>Usability Changes Based on Feedback</a:t>
              </a:r>
            </a:p>
          </p:txBody>
        </p:sp>
      </p:grpSp>
      <p:sp>
        <p:nvSpPr>
          <p:cNvPr id="11" name="TextBox 11"/>
          <p:cNvSpPr txBox="1"/>
          <p:nvPr/>
        </p:nvSpPr>
        <p:spPr>
          <a:xfrm>
            <a:off x="3690980" y="140024"/>
            <a:ext cx="10906040" cy="2750122"/>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USER TESTING AND FEEDBACK</a:t>
            </a:r>
          </a:p>
        </p:txBody>
      </p:sp>
      <p:grpSp>
        <p:nvGrpSpPr>
          <p:cNvPr id="12" name="Group 12"/>
          <p:cNvGrpSpPr/>
          <p:nvPr/>
        </p:nvGrpSpPr>
        <p:grpSpPr>
          <a:xfrm>
            <a:off x="4636547" y="3442596"/>
            <a:ext cx="13394529" cy="6179046"/>
            <a:chOff x="0" y="0"/>
            <a:chExt cx="2586701" cy="1193274"/>
          </a:xfrm>
        </p:grpSpPr>
        <p:sp>
          <p:nvSpPr>
            <p:cNvPr id="13" name="Freeform 13"/>
            <p:cNvSpPr/>
            <p:nvPr/>
          </p:nvSpPr>
          <p:spPr>
            <a:xfrm>
              <a:off x="0" y="0"/>
              <a:ext cx="2586701" cy="1193274"/>
            </a:xfrm>
            <a:custGeom>
              <a:avLst/>
              <a:gdLst/>
              <a:ahLst/>
              <a:cxnLst/>
              <a:rect l="l" t="t" r="r" b="b"/>
              <a:pathLst>
                <a:path w="2586701" h="1193274">
                  <a:moveTo>
                    <a:pt x="0" y="0"/>
                  </a:moveTo>
                  <a:lnTo>
                    <a:pt x="2586701" y="0"/>
                  </a:lnTo>
                  <a:lnTo>
                    <a:pt x="2586701" y="1193274"/>
                  </a:lnTo>
                  <a:lnTo>
                    <a:pt x="0" y="1193274"/>
                  </a:lnTo>
                  <a:close/>
                </a:path>
              </a:pathLst>
            </a:custGeom>
            <a:solidFill>
              <a:srgbClr val="000000">
                <a:alpha val="0"/>
              </a:srgbClr>
            </a:solidFill>
            <a:ln w="38100" cap="sq">
              <a:solidFill>
                <a:srgbClr val="000000"/>
              </a:solidFill>
              <a:prstDash val="solid"/>
              <a:miter/>
            </a:ln>
          </p:spPr>
        </p:sp>
        <p:sp>
          <p:nvSpPr>
            <p:cNvPr id="14" name="TextBox 14"/>
            <p:cNvSpPr txBox="1"/>
            <p:nvPr/>
          </p:nvSpPr>
          <p:spPr>
            <a:xfrm>
              <a:off x="0" y="-19050"/>
              <a:ext cx="2586701" cy="1212324"/>
            </a:xfrm>
            <a:prstGeom prst="rect">
              <a:avLst/>
            </a:prstGeom>
          </p:spPr>
          <p:txBody>
            <a:bodyPr lIns="50800" tIns="50800" rIns="50800" bIns="50800" rtlCol="0" anchor="ctr"/>
            <a:lstStyle/>
            <a:p>
              <a:pPr algn="ctr">
                <a:lnSpc>
                  <a:spcPts val="2859"/>
                </a:lnSpc>
              </a:pPr>
              <a:endParaRPr/>
            </a:p>
          </p:txBody>
        </p:sp>
      </p:grpSp>
      <p:sp>
        <p:nvSpPr>
          <p:cNvPr id="15" name="TextBox 15"/>
          <p:cNvSpPr txBox="1"/>
          <p:nvPr/>
        </p:nvSpPr>
        <p:spPr>
          <a:xfrm>
            <a:off x="4863474" y="3731512"/>
            <a:ext cx="12895259" cy="4959974"/>
          </a:xfrm>
          <a:prstGeom prst="rect">
            <a:avLst/>
          </a:prstGeom>
        </p:spPr>
        <p:txBody>
          <a:bodyPr lIns="0" tIns="0" rIns="0" bIns="0" rtlCol="0" anchor="t">
            <a:spAutoFit/>
          </a:bodyPr>
          <a:lstStyle/>
          <a:p>
            <a:pPr algn="l">
              <a:lnSpc>
                <a:spcPts val="2845"/>
              </a:lnSpc>
            </a:pPr>
            <a:endParaRPr/>
          </a:p>
          <a:p>
            <a:pPr algn="l">
              <a:lnSpc>
                <a:spcPts val="2845"/>
              </a:lnSpc>
            </a:pPr>
            <a:r>
              <a:rPr lang="en-US" sz="2061" b="1" spc="202">
                <a:solidFill>
                  <a:srgbClr val="231F20"/>
                </a:solidFill>
                <a:latin typeface="DM Sans Bold"/>
                <a:ea typeface="DM Sans Bold"/>
                <a:cs typeface="DM Sans Bold"/>
                <a:sym typeface="DM Sans Bold"/>
              </a:rPr>
              <a:t>To address the issues raised during testing, several improvements were made:</a:t>
            </a:r>
          </a:p>
          <a:p>
            <a:pPr marL="445154" lvl="1" indent="-222577" algn="l">
              <a:lnSpc>
                <a:spcPts val="2845"/>
              </a:lnSpc>
              <a:buAutoNum type="arabicPeriod"/>
            </a:pPr>
            <a:r>
              <a:rPr lang="en-US" sz="2061" b="1" spc="202">
                <a:solidFill>
                  <a:srgbClr val="231F20"/>
                </a:solidFill>
                <a:latin typeface="DM Sans Bold"/>
                <a:ea typeface="DM Sans Bold"/>
                <a:cs typeface="DM Sans Bold"/>
                <a:sym typeface="DM Sans Bold"/>
              </a:rPr>
              <a:t>Recurring Expenses: The recurring expense form was simplified by introducing preset durations (e.g., monthly, yearly), reducing the need for manual date selection.</a:t>
            </a:r>
          </a:p>
          <a:p>
            <a:pPr marL="445154" lvl="1" indent="-222577" algn="l">
              <a:lnSpc>
                <a:spcPts val="2845"/>
              </a:lnSpc>
              <a:buAutoNum type="arabicPeriod"/>
            </a:pPr>
            <a:r>
              <a:rPr lang="en-US" sz="2061" b="1" spc="202">
                <a:solidFill>
                  <a:srgbClr val="231F20"/>
                </a:solidFill>
                <a:latin typeface="DM Sans Bold"/>
                <a:ea typeface="DM Sans Bold"/>
                <a:cs typeface="DM Sans Bold"/>
                <a:sym typeface="DM Sans Bold"/>
              </a:rPr>
              <a:t>Notification Frequency: A customizable notification setting was added, allowing users to control how often they receive alerts about budget thresholds.</a:t>
            </a:r>
          </a:p>
          <a:p>
            <a:pPr marL="445154" lvl="1" indent="-222577" algn="l">
              <a:lnSpc>
                <a:spcPts val="2845"/>
              </a:lnSpc>
              <a:buAutoNum type="arabicPeriod"/>
            </a:pPr>
            <a:r>
              <a:rPr lang="en-US" sz="2061" b="1" spc="202">
                <a:solidFill>
                  <a:srgbClr val="231F20"/>
                </a:solidFill>
                <a:latin typeface="DM Sans Bold"/>
                <a:ea typeface="DM Sans Bold"/>
                <a:cs typeface="DM Sans Bold"/>
                <a:sym typeface="DM Sans Bold"/>
              </a:rPr>
              <a:t>Improved Navigation: Onboarding tutorials were introduced to guide first-time users through the app’s key features. Additionally, clearer icons and labels were added to improve overall navigation.</a:t>
            </a:r>
          </a:p>
          <a:p>
            <a:pPr marL="445154" lvl="1" indent="-222577" algn="l">
              <a:lnSpc>
                <a:spcPts val="2845"/>
              </a:lnSpc>
              <a:buAutoNum type="arabicPeriod"/>
            </a:pPr>
            <a:r>
              <a:rPr lang="en-US" sz="2061" b="1" spc="202">
                <a:solidFill>
                  <a:srgbClr val="231F20"/>
                </a:solidFill>
                <a:latin typeface="DM Sans Bold"/>
                <a:ea typeface="DM Sans Bold"/>
                <a:cs typeface="DM Sans Bold"/>
                <a:sym typeface="DM Sans Bold"/>
              </a:rPr>
              <a:t>User Interface Enhancements: Key action buttons, such as "Add Expense" and "Set Budget," were repositioned for easier access. The interface was also decluttered by minimizing redundant options and prioritizing essential features.</a:t>
            </a:r>
          </a:p>
          <a:p>
            <a:pPr algn="l">
              <a:lnSpc>
                <a:spcPts val="2845"/>
              </a:lnSpc>
            </a:pPr>
            <a:endParaRPr lang="en-US" sz="2061" b="1" spc="202">
              <a:solidFill>
                <a:srgbClr val="231F20"/>
              </a:solidFill>
              <a:latin typeface="DM Sans Bold"/>
              <a:ea typeface="DM Sans Bold"/>
              <a:cs typeface="DM Sans Bold"/>
              <a:sym typeface="DM Sans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70276" y="895350"/>
            <a:ext cx="9537014" cy="1349909"/>
          </a:xfrm>
          <a:prstGeom prst="rect">
            <a:avLst/>
          </a:prstGeom>
        </p:spPr>
        <p:txBody>
          <a:bodyPr lIns="0" tIns="0" rIns="0" bIns="0" rtlCol="0" anchor="t">
            <a:spAutoFit/>
          </a:bodyPr>
          <a:lstStyle/>
          <a:p>
            <a:pPr marL="0" lvl="0" indent="0" algn="l">
              <a:lnSpc>
                <a:spcPts val="11084"/>
              </a:lnSpc>
              <a:spcBef>
                <a:spcPct val="0"/>
              </a:spcBef>
            </a:pPr>
            <a:r>
              <a:rPr lang="en-US" sz="8032" spc="787">
                <a:solidFill>
                  <a:srgbClr val="231F20"/>
                </a:solidFill>
                <a:latin typeface="Oswald"/>
                <a:ea typeface="Oswald"/>
                <a:cs typeface="Oswald"/>
                <a:sym typeface="Oswald"/>
              </a:rPr>
              <a:t>CHALLENGES FACED</a:t>
            </a:r>
          </a:p>
        </p:txBody>
      </p:sp>
      <p:sp>
        <p:nvSpPr>
          <p:cNvPr id="5" name="TextBox 5"/>
          <p:cNvSpPr txBox="1"/>
          <p:nvPr/>
        </p:nvSpPr>
        <p:spPr>
          <a:xfrm>
            <a:off x="1870276" y="2545927"/>
            <a:ext cx="4461894" cy="520647"/>
          </a:xfrm>
          <a:prstGeom prst="rect">
            <a:avLst/>
          </a:prstGeom>
        </p:spPr>
        <p:txBody>
          <a:bodyPr lIns="0" tIns="0" rIns="0" bIns="0" rtlCol="0" anchor="t">
            <a:spAutoFit/>
          </a:bodyPr>
          <a:lstStyle/>
          <a:p>
            <a:pPr marL="0" lvl="0" indent="0" algn="l">
              <a:lnSpc>
                <a:spcPts val="4219"/>
              </a:lnSpc>
              <a:spcBef>
                <a:spcPct val="0"/>
              </a:spcBef>
            </a:pPr>
            <a:r>
              <a:rPr lang="en-US" sz="3057" spc="299">
                <a:solidFill>
                  <a:srgbClr val="231F20"/>
                </a:solidFill>
                <a:latin typeface="Oswald"/>
                <a:ea typeface="Oswald"/>
                <a:cs typeface="Oswald"/>
                <a:sym typeface="Oswald"/>
              </a:rPr>
              <a:t>TECHNICAL DIFFICULTIES</a:t>
            </a:r>
          </a:p>
        </p:txBody>
      </p:sp>
      <p:sp>
        <p:nvSpPr>
          <p:cNvPr id="6" name="TextBox 6"/>
          <p:cNvSpPr txBox="1"/>
          <p:nvPr/>
        </p:nvSpPr>
        <p:spPr>
          <a:xfrm>
            <a:off x="1870276" y="3405341"/>
            <a:ext cx="6110580" cy="2192503"/>
          </a:xfrm>
          <a:prstGeom prst="rect">
            <a:avLst/>
          </a:prstGeom>
        </p:spPr>
        <p:txBody>
          <a:bodyPr lIns="0" tIns="0" rIns="0" bIns="0" rtlCol="0" anchor="t">
            <a:spAutoFit/>
          </a:bodyPr>
          <a:lstStyle/>
          <a:p>
            <a:pPr algn="ctr">
              <a:lnSpc>
                <a:spcPts val="2167"/>
              </a:lnSpc>
              <a:spcBef>
                <a:spcPct val="0"/>
              </a:spcBef>
            </a:pPr>
            <a:r>
              <a:rPr lang="en-US" sz="1667">
                <a:solidFill>
                  <a:srgbClr val="231F20"/>
                </a:solidFill>
                <a:latin typeface="Open Sauce"/>
                <a:ea typeface="Open Sauce"/>
                <a:cs typeface="Open Sauce"/>
                <a:sym typeface="Open Sauce"/>
              </a:rPr>
              <a:t>Challenge:                                                                                   </a:t>
            </a:r>
          </a:p>
          <a:p>
            <a:pPr algn="ctr">
              <a:lnSpc>
                <a:spcPts val="2167"/>
              </a:lnSpc>
              <a:spcBef>
                <a:spcPct val="0"/>
              </a:spcBef>
            </a:pPr>
            <a:r>
              <a:rPr lang="en-US" sz="1667">
                <a:solidFill>
                  <a:srgbClr val="231F20"/>
                </a:solidFill>
                <a:latin typeface="Open Sauce"/>
                <a:ea typeface="Open Sauce"/>
                <a:cs typeface="Open Sauce"/>
                <a:sym typeface="Open Sauce"/>
              </a:rPr>
              <a:t> system with these existing applications                                  </a:t>
            </a:r>
          </a:p>
          <a:p>
            <a:pPr algn="ctr">
              <a:lnSpc>
                <a:spcPts val="2167"/>
              </a:lnSpc>
              <a:spcBef>
                <a:spcPct val="0"/>
              </a:spcBef>
            </a:pPr>
            <a:r>
              <a:rPr lang="en-US" sz="1667">
                <a:solidFill>
                  <a:srgbClr val="231F20"/>
                </a:solidFill>
                <a:latin typeface="Open Sauce"/>
                <a:ea typeface="Open Sauce"/>
                <a:cs typeface="Open Sauce"/>
                <a:sym typeface="Open Sauce"/>
              </a:rPr>
              <a:t>can be complex and may lead to data compatibility issues. </a:t>
            </a:r>
          </a:p>
          <a:p>
            <a:pPr algn="ctr">
              <a:lnSpc>
                <a:spcPts val="2167"/>
              </a:lnSpc>
              <a:spcBef>
                <a:spcPct val="0"/>
              </a:spcBef>
            </a:pPr>
            <a:endParaRPr lang="en-US" sz="1667">
              <a:solidFill>
                <a:srgbClr val="231F20"/>
              </a:solidFill>
              <a:latin typeface="Open Sauce"/>
              <a:ea typeface="Open Sauce"/>
              <a:cs typeface="Open Sauce"/>
              <a:sym typeface="Open Sauce"/>
            </a:endParaRPr>
          </a:p>
          <a:p>
            <a:pPr algn="ctr">
              <a:lnSpc>
                <a:spcPts val="2167"/>
              </a:lnSpc>
              <a:spcBef>
                <a:spcPct val="0"/>
              </a:spcBef>
            </a:pPr>
            <a:r>
              <a:rPr lang="en-US" sz="1667">
                <a:solidFill>
                  <a:srgbClr val="231F20"/>
                </a:solidFill>
                <a:latin typeface="Open Sauce"/>
                <a:ea typeface="Open Sauce"/>
                <a:cs typeface="Open Sauce"/>
                <a:sym typeface="Open Sauce"/>
              </a:rPr>
              <a:t>Solution:                                                                                       </a:t>
            </a:r>
          </a:p>
          <a:p>
            <a:pPr algn="ctr">
              <a:lnSpc>
                <a:spcPts val="2167"/>
              </a:lnSpc>
              <a:spcBef>
                <a:spcPct val="0"/>
              </a:spcBef>
            </a:pPr>
            <a:r>
              <a:rPr lang="en-US" sz="1667">
                <a:solidFill>
                  <a:srgbClr val="231F20"/>
                </a:solidFill>
                <a:latin typeface="Open Sauce"/>
                <a:ea typeface="Open Sauce"/>
                <a:cs typeface="Open Sauce"/>
                <a:sym typeface="Open Sauce"/>
              </a:rPr>
              <a:t>including data mapping and transformation processes.         </a:t>
            </a:r>
          </a:p>
          <a:p>
            <a:pPr algn="ctr">
              <a:lnSpc>
                <a:spcPts val="2167"/>
              </a:lnSpc>
              <a:spcBef>
                <a:spcPct val="0"/>
              </a:spcBef>
            </a:pPr>
            <a:r>
              <a:rPr lang="en-US" sz="1667">
                <a:solidFill>
                  <a:srgbClr val="231F20"/>
                </a:solidFill>
                <a:latin typeface="Open Sauce"/>
                <a:ea typeface="Open Sauce"/>
                <a:cs typeface="Open Sauce"/>
                <a:sym typeface="Open Sauce"/>
              </a:rPr>
              <a:t>Using middleware solutions helped facilitate                          </a:t>
            </a:r>
          </a:p>
          <a:p>
            <a:pPr algn="ctr">
              <a:lnSpc>
                <a:spcPts val="2167"/>
              </a:lnSpc>
              <a:spcBef>
                <a:spcPct val="0"/>
              </a:spcBef>
            </a:pPr>
            <a:r>
              <a:rPr lang="en-US" sz="1667">
                <a:solidFill>
                  <a:srgbClr val="231F20"/>
                </a:solidFill>
                <a:latin typeface="Open Sauce"/>
                <a:ea typeface="Open Sauce"/>
                <a:cs typeface="Open Sauce"/>
                <a:sym typeface="Open Sauce"/>
              </a:rPr>
              <a:t>smoother integration.                                                                 </a:t>
            </a:r>
          </a:p>
        </p:txBody>
      </p:sp>
      <p:sp>
        <p:nvSpPr>
          <p:cNvPr id="7" name="TextBox 7"/>
          <p:cNvSpPr txBox="1"/>
          <p:nvPr/>
        </p:nvSpPr>
        <p:spPr>
          <a:xfrm>
            <a:off x="8821264" y="3397440"/>
            <a:ext cx="4461894" cy="520647"/>
          </a:xfrm>
          <a:prstGeom prst="rect">
            <a:avLst/>
          </a:prstGeom>
        </p:spPr>
        <p:txBody>
          <a:bodyPr lIns="0" tIns="0" rIns="0" bIns="0" rtlCol="0" anchor="t">
            <a:spAutoFit/>
          </a:bodyPr>
          <a:lstStyle/>
          <a:p>
            <a:pPr marL="0" lvl="0" indent="0" algn="l">
              <a:lnSpc>
                <a:spcPts val="4219"/>
              </a:lnSpc>
              <a:spcBef>
                <a:spcPct val="0"/>
              </a:spcBef>
            </a:pPr>
            <a:r>
              <a:rPr lang="en-US" sz="3057" spc="299">
                <a:solidFill>
                  <a:srgbClr val="231F20"/>
                </a:solidFill>
                <a:latin typeface="Oswald"/>
                <a:ea typeface="Oswald"/>
                <a:cs typeface="Oswald"/>
                <a:sym typeface="Oswald"/>
              </a:rPr>
              <a:t>TIME CONSTRAINTS</a:t>
            </a:r>
          </a:p>
        </p:txBody>
      </p:sp>
      <p:sp>
        <p:nvSpPr>
          <p:cNvPr id="8" name="TextBox 8"/>
          <p:cNvSpPr txBox="1"/>
          <p:nvPr/>
        </p:nvSpPr>
        <p:spPr>
          <a:xfrm>
            <a:off x="7980856" y="4078510"/>
            <a:ext cx="8584109" cy="1519334"/>
          </a:xfrm>
          <a:prstGeom prst="rect">
            <a:avLst/>
          </a:prstGeom>
        </p:spPr>
        <p:txBody>
          <a:bodyPr lIns="0" tIns="0" rIns="0" bIns="0" rtlCol="0" anchor="t">
            <a:spAutoFit/>
          </a:bodyPr>
          <a:lstStyle/>
          <a:p>
            <a:pPr algn="ctr">
              <a:lnSpc>
                <a:spcPts val="2427"/>
              </a:lnSpc>
              <a:spcBef>
                <a:spcPct val="0"/>
              </a:spcBef>
            </a:pPr>
            <a:r>
              <a:rPr lang="en-US" sz="1867">
                <a:solidFill>
                  <a:srgbClr val="231F20"/>
                </a:solidFill>
                <a:latin typeface="Open Sauce"/>
                <a:ea typeface="Open Sauce"/>
                <a:cs typeface="Open Sauce"/>
                <a:sym typeface="Open Sauce"/>
              </a:rPr>
              <a:t>             Challenge:                                                                                                  </a:t>
            </a:r>
          </a:p>
          <a:p>
            <a:pPr algn="ctr">
              <a:lnSpc>
                <a:spcPts val="2427"/>
              </a:lnSpc>
              <a:spcBef>
                <a:spcPct val="0"/>
              </a:spcBef>
            </a:pPr>
            <a:r>
              <a:rPr lang="en-US" sz="1867">
                <a:solidFill>
                  <a:srgbClr val="231F20"/>
                </a:solidFill>
                <a:latin typeface="Open Sauce"/>
                <a:ea typeface="Open Sauce"/>
                <a:cs typeface="Open Sauce"/>
                <a:sym typeface="Open Sauce"/>
              </a:rPr>
              <a:t> Increasing the risk of bugs and user dissatisfaction.                </a:t>
            </a:r>
          </a:p>
          <a:p>
            <a:pPr algn="ctr">
              <a:lnSpc>
                <a:spcPts val="2427"/>
              </a:lnSpc>
              <a:spcBef>
                <a:spcPct val="0"/>
              </a:spcBef>
            </a:pPr>
            <a:r>
              <a:rPr lang="en-US" sz="1867">
                <a:solidFill>
                  <a:srgbClr val="231F20"/>
                </a:solidFill>
                <a:latin typeface="Open Sauce"/>
                <a:ea typeface="Open Sauce"/>
                <a:cs typeface="Open Sauce"/>
                <a:sym typeface="Open Sauce"/>
              </a:rPr>
              <a:t>             </a:t>
            </a:r>
          </a:p>
          <a:p>
            <a:pPr algn="ctr">
              <a:lnSpc>
                <a:spcPts val="2427"/>
              </a:lnSpc>
              <a:spcBef>
                <a:spcPct val="0"/>
              </a:spcBef>
            </a:pPr>
            <a:r>
              <a:rPr lang="en-US" sz="1867">
                <a:solidFill>
                  <a:srgbClr val="231F20"/>
                </a:solidFill>
                <a:latin typeface="Open Sauce"/>
                <a:ea typeface="Open Sauce"/>
                <a:cs typeface="Open Sauce"/>
                <a:sym typeface="Open Sauce"/>
              </a:rPr>
              <a:t>Solution:                                                                                        </a:t>
            </a:r>
          </a:p>
          <a:p>
            <a:pPr algn="ctr">
              <a:lnSpc>
                <a:spcPts val="2427"/>
              </a:lnSpc>
              <a:spcBef>
                <a:spcPct val="0"/>
              </a:spcBef>
            </a:pPr>
            <a:r>
              <a:rPr lang="en-US" sz="1867">
                <a:solidFill>
                  <a:srgbClr val="231F20"/>
                </a:solidFill>
                <a:latin typeface="Open Sauce"/>
                <a:ea typeface="Open Sauce"/>
                <a:cs typeface="Open Sauce"/>
                <a:sym typeface="Open Sauce"/>
              </a:rPr>
              <a:t>Breaking the project into s maller, manageable sprints.         </a:t>
            </a:r>
          </a:p>
        </p:txBody>
      </p:sp>
      <p:sp>
        <p:nvSpPr>
          <p:cNvPr id="9" name="TextBox 9"/>
          <p:cNvSpPr txBox="1"/>
          <p:nvPr/>
        </p:nvSpPr>
        <p:spPr>
          <a:xfrm>
            <a:off x="4305401" y="6780998"/>
            <a:ext cx="11815167" cy="2886710"/>
          </a:xfrm>
          <a:prstGeom prst="rect">
            <a:avLst/>
          </a:prstGeom>
        </p:spPr>
        <p:txBody>
          <a:bodyPr lIns="0" tIns="0" rIns="0" bIns="0" rtlCol="0" anchor="t">
            <a:spAutoFit/>
          </a:bodyPr>
          <a:lstStyle/>
          <a:p>
            <a:pPr algn="ctr">
              <a:lnSpc>
                <a:spcPts val="2859"/>
              </a:lnSpc>
              <a:spcBef>
                <a:spcPct val="0"/>
              </a:spcBef>
            </a:pPr>
            <a:r>
              <a:rPr lang="en-US" sz="2199">
                <a:solidFill>
                  <a:srgbClr val="231F20"/>
                </a:solidFill>
                <a:latin typeface="Open Sauce"/>
                <a:ea typeface="Open Sauce"/>
                <a:cs typeface="Open Sauce"/>
                <a:sym typeface="Open Sauce"/>
              </a:rPr>
              <a:t>Challenge:                      </a:t>
            </a:r>
          </a:p>
          <a:p>
            <a:pPr algn="ctr">
              <a:lnSpc>
                <a:spcPts val="2859"/>
              </a:lnSpc>
              <a:spcBef>
                <a:spcPct val="0"/>
              </a:spcBef>
            </a:pPr>
            <a:r>
              <a:rPr lang="en-US" sz="2199">
                <a:solidFill>
                  <a:srgbClr val="231F20"/>
                </a:solidFill>
                <a:latin typeface="Open Sauce"/>
                <a:ea typeface="Open Sauce"/>
                <a:cs typeface="Open Sauce"/>
                <a:sym typeface="Open Sauce"/>
              </a:rPr>
              <a:t>                                   Limited budgets can restrict the resources </a:t>
            </a:r>
          </a:p>
          <a:p>
            <a:pPr algn="ctr">
              <a:lnSpc>
                <a:spcPts val="2859"/>
              </a:lnSpc>
              <a:spcBef>
                <a:spcPct val="0"/>
              </a:spcBef>
            </a:pPr>
            <a:r>
              <a:rPr lang="en-US" sz="2199">
                <a:solidFill>
                  <a:srgbClr val="231F20"/>
                </a:solidFill>
                <a:latin typeface="Open Sauce"/>
                <a:ea typeface="Open Sauce"/>
                <a:cs typeface="Open Sauce"/>
                <a:sym typeface="Open Sauce"/>
              </a:rPr>
              <a:t>                                                       available for development, testing, and implementation.</a:t>
            </a:r>
          </a:p>
          <a:p>
            <a:pPr algn="ctr">
              <a:lnSpc>
                <a:spcPts val="2859"/>
              </a:lnSpc>
              <a:spcBef>
                <a:spcPct val="0"/>
              </a:spcBef>
            </a:pPr>
            <a:endParaRPr lang="en-US" sz="2199">
              <a:solidFill>
                <a:srgbClr val="231F20"/>
              </a:solidFill>
              <a:latin typeface="Open Sauce"/>
              <a:ea typeface="Open Sauce"/>
              <a:cs typeface="Open Sauce"/>
              <a:sym typeface="Open Sauce"/>
            </a:endParaRPr>
          </a:p>
          <a:p>
            <a:pPr algn="ctr">
              <a:lnSpc>
                <a:spcPts val="2859"/>
              </a:lnSpc>
              <a:spcBef>
                <a:spcPct val="0"/>
              </a:spcBef>
            </a:pPr>
            <a:r>
              <a:rPr lang="en-US" sz="2199">
                <a:solidFill>
                  <a:srgbClr val="231F20"/>
                </a:solidFill>
                <a:latin typeface="Open Sauce"/>
                <a:ea typeface="Open Sauce"/>
                <a:cs typeface="Open Sauce"/>
                <a:sym typeface="Open Sauce"/>
              </a:rPr>
              <a:t>Solution:                          </a:t>
            </a:r>
          </a:p>
          <a:p>
            <a:pPr algn="ctr">
              <a:lnSpc>
                <a:spcPts val="2859"/>
              </a:lnSpc>
              <a:spcBef>
                <a:spcPct val="0"/>
              </a:spcBef>
            </a:pPr>
            <a:r>
              <a:rPr lang="en-US" sz="2199">
                <a:solidFill>
                  <a:srgbClr val="231F20"/>
                </a:solidFill>
                <a:latin typeface="Open Sauce"/>
                <a:ea typeface="Open Sauce"/>
                <a:cs typeface="Open Sauce"/>
                <a:sym typeface="Open Sauce"/>
              </a:rPr>
              <a:t>                                            They sought feedback to identify which features </a:t>
            </a:r>
          </a:p>
          <a:p>
            <a:pPr algn="ctr">
              <a:lnSpc>
                <a:spcPts val="2859"/>
              </a:lnSpc>
              <a:spcBef>
                <a:spcPct val="0"/>
              </a:spcBef>
            </a:pPr>
            <a:r>
              <a:rPr lang="en-US" sz="2199">
                <a:solidFill>
                  <a:srgbClr val="231F20"/>
                </a:solidFill>
                <a:latin typeface="Open Sauce"/>
                <a:ea typeface="Open Sauce"/>
                <a:cs typeface="Open Sauce"/>
                <a:sym typeface="Open Sauce"/>
              </a:rPr>
              <a:t>                        Provided the most value, allowing for </a:t>
            </a:r>
          </a:p>
          <a:p>
            <a:pPr algn="ctr">
              <a:lnSpc>
                <a:spcPts val="2859"/>
              </a:lnSpc>
              <a:spcBef>
                <a:spcPct val="0"/>
              </a:spcBef>
            </a:pPr>
            <a:r>
              <a:rPr lang="en-US" sz="2199">
                <a:solidFill>
                  <a:srgbClr val="231F20"/>
                </a:solidFill>
                <a:latin typeface="Open Sauce"/>
                <a:ea typeface="Open Sauce"/>
                <a:cs typeface="Open Sauce"/>
                <a:sym typeface="Open Sauce"/>
              </a:rPr>
              <a:t>            Better allocation of resources.</a:t>
            </a:r>
          </a:p>
        </p:txBody>
      </p:sp>
      <p:sp>
        <p:nvSpPr>
          <p:cNvPr id="10" name="TextBox 10"/>
          <p:cNvSpPr txBox="1"/>
          <p:nvPr/>
        </p:nvSpPr>
        <p:spPr>
          <a:xfrm>
            <a:off x="8636167" y="6098427"/>
            <a:ext cx="4461894" cy="520647"/>
          </a:xfrm>
          <a:prstGeom prst="rect">
            <a:avLst/>
          </a:prstGeom>
        </p:spPr>
        <p:txBody>
          <a:bodyPr lIns="0" tIns="0" rIns="0" bIns="0" rtlCol="0" anchor="t">
            <a:spAutoFit/>
          </a:bodyPr>
          <a:lstStyle/>
          <a:p>
            <a:pPr marL="0" lvl="0" indent="0" algn="l">
              <a:lnSpc>
                <a:spcPts val="4219"/>
              </a:lnSpc>
              <a:spcBef>
                <a:spcPct val="0"/>
              </a:spcBef>
            </a:pPr>
            <a:r>
              <a:rPr lang="en-US" sz="3057" spc="299">
                <a:solidFill>
                  <a:srgbClr val="231F20"/>
                </a:solidFill>
                <a:latin typeface="Oswald"/>
                <a:ea typeface="Oswald"/>
                <a:cs typeface="Oswald"/>
                <a:sym typeface="Oswald"/>
              </a:rPr>
              <a:t>BUDGET CONSTRAINTS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2076940" y="-3354783"/>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70276" y="379539"/>
            <a:ext cx="9537014" cy="1794913"/>
          </a:xfrm>
          <a:prstGeom prst="rect">
            <a:avLst/>
          </a:prstGeom>
        </p:spPr>
        <p:txBody>
          <a:bodyPr lIns="0" tIns="0" rIns="0" bIns="0" rtlCol="0" anchor="t">
            <a:spAutoFit/>
          </a:bodyPr>
          <a:lstStyle/>
          <a:p>
            <a:pPr marL="0" lvl="0" indent="0" algn="l">
              <a:lnSpc>
                <a:spcPts val="7220"/>
              </a:lnSpc>
              <a:spcBef>
                <a:spcPct val="0"/>
              </a:spcBef>
            </a:pPr>
            <a:r>
              <a:rPr lang="en-US" sz="5232" spc="512">
                <a:solidFill>
                  <a:srgbClr val="231F20"/>
                </a:solidFill>
                <a:latin typeface="Oswald"/>
                <a:ea typeface="Oswald"/>
                <a:cs typeface="Oswald"/>
                <a:sym typeface="Oswald"/>
              </a:rPr>
              <a:t>QUALITY ASSURANCE AND TESTING</a:t>
            </a:r>
          </a:p>
        </p:txBody>
      </p:sp>
      <p:sp>
        <p:nvSpPr>
          <p:cNvPr id="5" name="TextBox 5"/>
          <p:cNvSpPr txBox="1"/>
          <p:nvPr/>
        </p:nvSpPr>
        <p:spPr>
          <a:xfrm>
            <a:off x="2710189" y="2490746"/>
            <a:ext cx="4461894" cy="520647"/>
          </a:xfrm>
          <a:prstGeom prst="rect">
            <a:avLst/>
          </a:prstGeom>
        </p:spPr>
        <p:txBody>
          <a:bodyPr lIns="0" tIns="0" rIns="0" bIns="0" rtlCol="0" anchor="t">
            <a:spAutoFit/>
          </a:bodyPr>
          <a:lstStyle/>
          <a:p>
            <a:pPr marL="0" lvl="0" indent="0" algn="l">
              <a:lnSpc>
                <a:spcPts val="4219"/>
              </a:lnSpc>
              <a:spcBef>
                <a:spcPct val="0"/>
              </a:spcBef>
            </a:pPr>
            <a:r>
              <a:rPr lang="en-US" sz="3057" spc="299">
                <a:solidFill>
                  <a:srgbClr val="231F20"/>
                </a:solidFill>
                <a:latin typeface="Oswald"/>
                <a:ea typeface="Oswald"/>
                <a:cs typeface="Oswald"/>
                <a:sym typeface="Oswald"/>
              </a:rPr>
              <a:t>FUNCTIONAL TESTING</a:t>
            </a:r>
          </a:p>
        </p:txBody>
      </p:sp>
      <p:sp>
        <p:nvSpPr>
          <p:cNvPr id="6" name="TextBox 6"/>
          <p:cNvSpPr txBox="1"/>
          <p:nvPr/>
        </p:nvSpPr>
        <p:spPr>
          <a:xfrm>
            <a:off x="-763558" y="3261063"/>
            <a:ext cx="12523583" cy="2466831"/>
          </a:xfrm>
          <a:prstGeom prst="rect">
            <a:avLst/>
          </a:prstGeom>
        </p:spPr>
        <p:txBody>
          <a:bodyPr lIns="0" tIns="0" rIns="0" bIns="0" rtlCol="0" anchor="t">
            <a:spAutoFit/>
          </a:bodyPr>
          <a:lstStyle/>
          <a:p>
            <a:pPr algn="ctr">
              <a:lnSpc>
                <a:spcPts val="2167"/>
              </a:lnSpc>
            </a:pPr>
            <a:r>
              <a:rPr lang="en-US" sz="1667">
                <a:solidFill>
                  <a:srgbClr val="231F20"/>
                </a:solidFill>
                <a:latin typeface="Open Sauce"/>
                <a:ea typeface="Open Sauce"/>
                <a:cs typeface="Open Sauce"/>
                <a:sym typeface="Open Sauce"/>
              </a:rPr>
              <a:t>Objective: To verify that each feature of the application </a:t>
            </a:r>
          </a:p>
          <a:p>
            <a:pPr algn="ctr">
              <a:lnSpc>
                <a:spcPts val="2167"/>
              </a:lnSpc>
              <a:spcBef>
                <a:spcPct val="0"/>
              </a:spcBef>
            </a:pPr>
            <a:r>
              <a:rPr lang="en-US" sz="1667">
                <a:solidFill>
                  <a:srgbClr val="231F20"/>
                </a:solidFill>
                <a:latin typeface="Open Sauce"/>
                <a:ea typeface="Open Sauce"/>
                <a:cs typeface="Open Sauce"/>
                <a:sym typeface="Open Sauce"/>
              </a:rPr>
              <a:t>functions according to the specified requirements.        </a:t>
            </a:r>
          </a:p>
          <a:p>
            <a:pPr algn="ctr">
              <a:lnSpc>
                <a:spcPts val="2167"/>
              </a:lnSpc>
              <a:spcBef>
                <a:spcPct val="0"/>
              </a:spcBef>
            </a:pPr>
            <a:endParaRPr lang="en-US" sz="1667">
              <a:solidFill>
                <a:srgbClr val="231F20"/>
              </a:solidFill>
              <a:latin typeface="Open Sauce"/>
              <a:ea typeface="Open Sauce"/>
              <a:cs typeface="Open Sauce"/>
              <a:sym typeface="Open Sauce"/>
            </a:endParaRPr>
          </a:p>
          <a:p>
            <a:pPr algn="ctr">
              <a:lnSpc>
                <a:spcPts val="2167"/>
              </a:lnSpc>
              <a:spcBef>
                <a:spcPct val="0"/>
              </a:spcBef>
            </a:pPr>
            <a:r>
              <a:rPr lang="en-US" sz="1667">
                <a:solidFill>
                  <a:srgbClr val="231F20"/>
                </a:solidFill>
                <a:latin typeface="Open Sauce"/>
                <a:ea typeface="Open Sauce"/>
                <a:cs typeface="Open Sauce"/>
                <a:sym typeface="Open Sauce"/>
              </a:rPr>
              <a:t>Approach:                                                                            </a:t>
            </a:r>
          </a:p>
          <a:p>
            <a:pPr algn="ctr">
              <a:lnSpc>
                <a:spcPts val="2167"/>
              </a:lnSpc>
              <a:spcBef>
                <a:spcPct val="0"/>
              </a:spcBef>
            </a:pPr>
            <a:r>
              <a:rPr lang="en-US" sz="1667">
                <a:solidFill>
                  <a:srgbClr val="231F20"/>
                </a:solidFill>
                <a:latin typeface="Open Sauce"/>
                <a:ea typeface="Open Sauce"/>
                <a:cs typeface="Open Sauce"/>
                <a:sym typeface="Open Sauce"/>
              </a:rPr>
              <a:t> This phase is usually conducted by developers.              </a:t>
            </a:r>
          </a:p>
          <a:p>
            <a:pPr algn="ctr">
              <a:lnSpc>
                <a:spcPts val="2167"/>
              </a:lnSpc>
              <a:spcBef>
                <a:spcPct val="0"/>
              </a:spcBef>
            </a:pPr>
            <a:r>
              <a:rPr lang="en-US" sz="1667">
                <a:solidFill>
                  <a:srgbClr val="231F20"/>
                </a:solidFill>
                <a:latin typeface="Open Sauce"/>
                <a:ea typeface="Open Sauce"/>
                <a:cs typeface="Open Sauce"/>
                <a:sym typeface="Open Sauce"/>
              </a:rPr>
              <a:t>                                               This helps identify issues arising from the combination of different modules.           </a:t>
            </a:r>
          </a:p>
          <a:p>
            <a:pPr algn="ctr">
              <a:lnSpc>
                <a:spcPts val="2167"/>
              </a:lnSpc>
              <a:spcBef>
                <a:spcPct val="0"/>
              </a:spcBef>
            </a:pPr>
            <a:r>
              <a:rPr lang="en-US" sz="1667">
                <a:solidFill>
                  <a:srgbClr val="231F20"/>
                </a:solidFill>
                <a:latin typeface="Open Sauce"/>
                <a:ea typeface="Open Sauce"/>
                <a:cs typeface="Open Sauce"/>
                <a:sym typeface="Open Sauce"/>
              </a:rPr>
              <a:t>                                                        This includes testing all functionalities in a staging environment that mimics production.</a:t>
            </a:r>
          </a:p>
          <a:p>
            <a:pPr algn="ctr">
              <a:lnSpc>
                <a:spcPts val="2167"/>
              </a:lnSpc>
              <a:spcBef>
                <a:spcPct val="0"/>
              </a:spcBef>
            </a:pPr>
            <a:r>
              <a:rPr lang="en-US" sz="1667">
                <a:solidFill>
                  <a:srgbClr val="231F20"/>
                </a:solidFill>
                <a:latin typeface="Open Sauce"/>
                <a:ea typeface="Open Sauce"/>
                <a:cs typeface="Open Sauce"/>
                <a:sym typeface="Open Sauce"/>
              </a:rPr>
              <a:t>                               The changes do not introduce new bugs or affect existing functionalities.</a:t>
            </a:r>
          </a:p>
          <a:p>
            <a:pPr algn="ctr">
              <a:lnSpc>
                <a:spcPts val="2167"/>
              </a:lnSpc>
              <a:spcBef>
                <a:spcPct val="0"/>
              </a:spcBef>
            </a:pPr>
            <a:endParaRPr lang="en-US" sz="1667">
              <a:solidFill>
                <a:srgbClr val="231F20"/>
              </a:solidFill>
              <a:latin typeface="Open Sauce"/>
              <a:ea typeface="Open Sauce"/>
              <a:cs typeface="Open Sauce"/>
              <a:sym typeface="Open Sauce"/>
            </a:endParaRPr>
          </a:p>
        </p:txBody>
      </p:sp>
      <p:sp>
        <p:nvSpPr>
          <p:cNvPr id="7" name="TextBox 7"/>
          <p:cNvSpPr txBox="1"/>
          <p:nvPr/>
        </p:nvSpPr>
        <p:spPr>
          <a:xfrm>
            <a:off x="3842928" y="6439041"/>
            <a:ext cx="12523583" cy="2192503"/>
          </a:xfrm>
          <a:prstGeom prst="rect">
            <a:avLst/>
          </a:prstGeom>
        </p:spPr>
        <p:txBody>
          <a:bodyPr lIns="0" tIns="0" rIns="0" bIns="0" rtlCol="0" anchor="t">
            <a:spAutoFit/>
          </a:bodyPr>
          <a:lstStyle/>
          <a:p>
            <a:pPr algn="ctr">
              <a:lnSpc>
                <a:spcPts val="2167"/>
              </a:lnSpc>
            </a:pPr>
            <a:endParaRPr/>
          </a:p>
          <a:p>
            <a:pPr algn="ctr">
              <a:lnSpc>
                <a:spcPts val="2167"/>
              </a:lnSpc>
            </a:pPr>
            <a:r>
              <a:rPr lang="en-US" sz="1667">
                <a:solidFill>
                  <a:srgbClr val="231F20"/>
                </a:solidFill>
                <a:latin typeface="Open Sauce"/>
                <a:ea typeface="Open Sauce"/>
                <a:cs typeface="Open Sauce"/>
                <a:sym typeface="Open Sauce"/>
              </a:rPr>
              <a:t>                                                                   Objective: To evaluate the application's user interface and overall user experience.</a:t>
            </a:r>
          </a:p>
          <a:p>
            <a:pPr algn="ctr">
              <a:lnSpc>
                <a:spcPts val="2167"/>
              </a:lnSpc>
              <a:spcBef>
                <a:spcPct val="0"/>
              </a:spcBef>
            </a:pPr>
            <a:endParaRPr lang="en-US" sz="1667">
              <a:solidFill>
                <a:srgbClr val="231F20"/>
              </a:solidFill>
              <a:latin typeface="Open Sauce"/>
              <a:ea typeface="Open Sauce"/>
              <a:cs typeface="Open Sauce"/>
              <a:sym typeface="Open Sauce"/>
            </a:endParaRPr>
          </a:p>
          <a:p>
            <a:pPr algn="ctr">
              <a:lnSpc>
                <a:spcPts val="2167"/>
              </a:lnSpc>
              <a:spcBef>
                <a:spcPct val="0"/>
              </a:spcBef>
            </a:pPr>
            <a:r>
              <a:rPr lang="en-US" sz="1667">
                <a:solidFill>
                  <a:srgbClr val="231F20"/>
                </a:solidFill>
                <a:latin typeface="Open Sauce"/>
                <a:ea typeface="Open Sauce"/>
                <a:cs typeface="Open Sauce"/>
                <a:sym typeface="Open Sauce"/>
              </a:rPr>
              <a:t>      Approach:                                                                </a:t>
            </a:r>
          </a:p>
          <a:p>
            <a:pPr algn="ctr">
              <a:lnSpc>
                <a:spcPts val="2167"/>
              </a:lnSpc>
              <a:spcBef>
                <a:spcPct val="0"/>
              </a:spcBef>
            </a:pPr>
            <a:r>
              <a:rPr lang="en-US" sz="1667">
                <a:solidFill>
                  <a:srgbClr val="231F20"/>
                </a:solidFill>
                <a:latin typeface="Open Sauce"/>
                <a:ea typeface="Open Sauce"/>
                <a:cs typeface="Open Sauce"/>
                <a:sym typeface="Open Sauce"/>
              </a:rPr>
              <a:t>                                                   Feedback is collected on ease of use, navigation, and overall satisfaction.</a:t>
            </a:r>
          </a:p>
          <a:p>
            <a:pPr algn="ctr">
              <a:lnSpc>
                <a:spcPts val="2167"/>
              </a:lnSpc>
              <a:spcBef>
                <a:spcPct val="0"/>
              </a:spcBef>
            </a:pPr>
            <a:r>
              <a:rPr lang="en-US" sz="1667">
                <a:solidFill>
                  <a:srgbClr val="231F20"/>
                </a:solidFill>
                <a:latin typeface="Open Sauce"/>
                <a:ea typeface="Open Sauce"/>
                <a:cs typeface="Open Sauce"/>
                <a:sym typeface="Open Sauce"/>
              </a:rPr>
              <a:t> Identify potential usability issues.                     </a:t>
            </a:r>
          </a:p>
          <a:p>
            <a:pPr algn="ctr">
              <a:lnSpc>
                <a:spcPts val="2167"/>
              </a:lnSpc>
              <a:spcBef>
                <a:spcPct val="0"/>
              </a:spcBef>
            </a:pPr>
            <a:r>
              <a:rPr lang="en-US" sz="1667">
                <a:solidFill>
                  <a:srgbClr val="231F20"/>
                </a:solidFill>
                <a:latin typeface="Open Sauce"/>
                <a:ea typeface="Open Sauce"/>
                <a:cs typeface="Open Sauce"/>
                <a:sym typeface="Open Sauce"/>
              </a:rPr>
              <a:t>                                            which performs better in terms of user satisfaction and effectiveness.</a:t>
            </a:r>
          </a:p>
          <a:p>
            <a:pPr algn="ctr">
              <a:lnSpc>
                <a:spcPts val="2167"/>
              </a:lnSpc>
              <a:spcBef>
                <a:spcPct val="0"/>
              </a:spcBef>
            </a:pPr>
            <a:endParaRPr lang="en-US" sz="1667">
              <a:solidFill>
                <a:srgbClr val="231F20"/>
              </a:solidFill>
              <a:latin typeface="Open Sauce"/>
              <a:ea typeface="Open Sauce"/>
              <a:cs typeface="Open Sauce"/>
              <a:sym typeface="Open Sauce"/>
            </a:endParaRPr>
          </a:p>
        </p:txBody>
      </p:sp>
      <p:sp>
        <p:nvSpPr>
          <p:cNvPr id="8" name="TextBox 8"/>
          <p:cNvSpPr txBox="1"/>
          <p:nvPr/>
        </p:nvSpPr>
        <p:spPr>
          <a:xfrm>
            <a:off x="7873773" y="5670744"/>
            <a:ext cx="4461894" cy="520647"/>
          </a:xfrm>
          <a:prstGeom prst="rect">
            <a:avLst/>
          </a:prstGeom>
        </p:spPr>
        <p:txBody>
          <a:bodyPr lIns="0" tIns="0" rIns="0" bIns="0" rtlCol="0" anchor="t">
            <a:spAutoFit/>
          </a:bodyPr>
          <a:lstStyle/>
          <a:p>
            <a:pPr marL="0" lvl="0" indent="0" algn="l">
              <a:lnSpc>
                <a:spcPts val="4219"/>
              </a:lnSpc>
              <a:spcBef>
                <a:spcPct val="0"/>
              </a:spcBef>
            </a:pPr>
            <a:r>
              <a:rPr lang="en-US" sz="3057" spc="299">
                <a:solidFill>
                  <a:srgbClr val="231F20"/>
                </a:solidFill>
                <a:latin typeface="Oswald"/>
                <a:ea typeface="Oswald"/>
                <a:cs typeface="Oswald"/>
                <a:sym typeface="Oswald"/>
              </a:rPr>
              <a:t>USABILITY TESTING</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1771517" y="-3224024"/>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70276" y="379539"/>
            <a:ext cx="9537014" cy="1794913"/>
          </a:xfrm>
          <a:prstGeom prst="rect">
            <a:avLst/>
          </a:prstGeom>
        </p:spPr>
        <p:txBody>
          <a:bodyPr lIns="0" tIns="0" rIns="0" bIns="0" rtlCol="0" anchor="t">
            <a:spAutoFit/>
          </a:bodyPr>
          <a:lstStyle/>
          <a:p>
            <a:pPr marL="0" lvl="0" indent="0" algn="l">
              <a:lnSpc>
                <a:spcPts val="7220"/>
              </a:lnSpc>
              <a:spcBef>
                <a:spcPct val="0"/>
              </a:spcBef>
            </a:pPr>
            <a:r>
              <a:rPr lang="en-US" sz="5232" spc="512">
                <a:solidFill>
                  <a:srgbClr val="231F20"/>
                </a:solidFill>
                <a:latin typeface="Oswald"/>
                <a:ea typeface="Oswald"/>
                <a:cs typeface="Oswald"/>
                <a:sym typeface="Oswald"/>
              </a:rPr>
              <a:t>QUALITY ASSURANCE AND TESTING</a:t>
            </a:r>
          </a:p>
        </p:txBody>
      </p:sp>
      <p:sp>
        <p:nvSpPr>
          <p:cNvPr id="5" name="TextBox 5"/>
          <p:cNvSpPr txBox="1"/>
          <p:nvPr/>
        </p:nvSpPr>
        <p:spPr>
          <a:xfrm>
            <a:off x="2710189" y="2490746"/>
            <a:ext cx="6879827" cy="1054047"/>
          </a:xfrm>
          <a:prstGeom prst="rect">
            <a:avLst/>
          </a:prstGeom>
        </p:spPr>
        <p:txBody>
          <a:bodyPr lIns="0" tIns="0" rIns="0" bIns="0" rtlCol="0" anchor="t">
            <a:spAutoFit/>
          </a:bodyPr>
          <a:lstStyle/>
          <a:p>
            <a:pPr marL="0" lvl="0" indent="0" algn="l">
              <a:lnSpc>
                <a:spcPts val="4219"/>
              </a:lnSpc>
              <a:spcBef>
                <a:spcPct val="0"/>
              </a:spcBef>
            </a:pPr>
            <a:r>
              <a:rPr lang="en-US" sz="3057" spc="299">
                <a:solidFill>
                  <a:srgbClr val="231F20"/>
                </a:solidFill>
                <a:latin typeface="Oswald"/>
                <a:ea typeface="Oswald"/>
                <a:cs typeface="Oswald"/>
                <a:sym typeface="Oswald"/>
              </a:rPr>
              <a:t>KEY RESULTS THAT ENSURED APP RELIABILITY AND STABILITY.</a:t>
            </a:r>
          </a:p>
        </p:txBody>
      </p:sp>
      <p:sp>
        <p:nvSpPr>
          <p:cNvPr id="6" name="TextBox 6"/>
          <p:cNvSpPr txBox="1"/>
          <p:nvPr/>
        </p:nvSpPr>
        <p:spPr>
          <a:xfrm>
            <a:off x="2638432" y="4041724"/>
            <a:ext cx="8000702" cy="1438910"/>
          </a:xfrm>
          <a:prstGeom prst="rect">
            <a:avLst/>
          </a:prstGeom>
        </p:spPr>
        <p:txBody>
          <a:bodyPr lIns="0" tIns="0" rIns="0" bIns="0" rtlCol="0" anchor="t">
            <a:spAutoFit/>
          </a:bodyPr>
          <a:lstStyle/>
          <a:p>
            <a:pPr algn="ctr">
              <a:lnSpc>
                <a:spcPts val="2859"/>
              </a:lnSpc>
            </a:pPr>
            <a:r>
              <a:rPr lang="en-US" sz="2199">
                <a:solidFill>
                  <a:srgbClr val="040506"/>
                </a:solidFill>
                <a:latin typeface="Open Sauce"/>
                <a:ea typeface="Open Sauce"/>
                <a:cs typeface="Open Sauce"/>
                <a:sym typeface="Open Sauce"/>
              </a:rPr>
              <a:t>Improved Functionality                                                               </a:t>
            </a:r>
          </a:p>
          <a:p>
            <a:pPr algn="ctr">
              <a:lnSpc>
                <a:spcPts val="2859"/>
              </a:lnSpc>
            </a:pPr>
            <a:r>
              <a:rPr lang="en-US" sz="2199">
                <a:solidFill>
                  <a:srgbClr val="040506"/>
                </a:solidFill>
                <a:latin typeface="Open Sauce"/>
                <a:ea typeface="Open Sauce"/>
                <a:cs typeface="Open Sauce"/>
                <a:sym typeface="Open Sauce"/>
              </a:rPr>
              <a:t> This ensured that all features operated seamlessly,            </a:t>
            </a:r>
          </a:p>
          <a:p>
            <a:pPr algn="ctr">
              <a:lnSpc>
                <a:spcPts val="2859"/>
              </a:lnSpc>
            </a:pPr>
            <a:r>
              <a:rPr lang="en-US" sz="2199">
                <a:solidFill>
                  <a:srgbClr val="040506"/>
                </a:solidFill>
                <a:latin typeface="Open Sauce"/>
                <a:ea typeface="Open Sauce"/>
                <a:cs typeface="Open Sauce"/>
                <a:sym typeface="Open Sauce"/>
              </a:rPr>
              <a:t>significantly enhancing the application's reliability. </a:t>
            </a:r>
            <a:r>
              <a:rPr lang="en-US" sz="2199">
                <a:solidFill>
                  <a:srgbClr val="231F20"/>
                </a:solidFill>
                <a:latin typeface="Open Sauce"/>
                <a:ea typeface="Open Sauce"/>
                <a:cs typeface="Open Sauce"/>
                <a:sym typeface="Open Sauce"/>
              </a:rPr>
              <a:t>             </a:t>
            </a:r>
          </a:p>
          <a:p>
            <a:pPr algn="ctr">
              <a:lnSpc>
                <a:spcPts val="2859"/>
              </a:lnSpc>
            </a:pPr>
            <a:endParaRPr lang="en-US" sz="2199">
              <a:solidFill>
                <a:srgbClr val="231F20"/>
              </a:solidFill>
              <a:latin typeface="Open Sauce"/>
              <a:ea typeface="Open Sauce"/>
              <a:cs typeface="Open Sauce"/>
              <a:sym typeface="Open Sauce"/>
            </a:endParaRPr>
          </a:p>
        </p:txBody>
      </p:sp>
      <p:sp>
        <p:nvSpPr>
          <p:cNvPr id="7" name="TextBox 7"/>
          <p:cNvSpPr txBox="1"/>
          <p:nvPr/>
        </p:nvSpPr>
        <p:spPr>
          <a:xfrm>
            <a:off x="6087814" y="5977565"/>
            <a:ext cx="11171486" cy="2162810"/>
          </a:xfrm>
          <a:prstGeom prst="rect">
            <a:avLst/>
          </a:prstGeom>
        </p:spPr>
        <p:txBody>
          <a:bodyPr lIns="0" tIns="0" rIns="0" bIns="0" rtlCol="0" anchor="t">
            <a:spAutoFit/>
          </a:bodyPr>
          <a:lstStyle/>
          <a:p>
            <a:pPr algn="ctr">
              <a:lnSpc>
                <a:spcPts val="2859"/>
              </a:lnSpc>
              <a:spcBef>
                <a:spcPct val="0"/>
              </a:spcBef>
            </a:pPr>
            <a:r>
              <a:rPr lang="en-US" sz="2199" b="1">
                <a:solidFill>
                  <a:srgbClr val="000000"/>
                </a:solidFill>
                <a:latin typeface="Open Sauce Bold"/>
                <a:ea typeface="Open Sauce Bold"/>
                <a:cs typeface="Open Sauce Bold"/>
                <a:sym typeface="Open Sauce Bold"/>
              </a:rPr>
              <a:t>Enhanced User Experience</a:t>
            </a:r>
          </a:p>
          <a:p>
            <a:pPr algn="ctr">
              <a:lnSpc>
                <a:spcPts val="2859"/>
              </a:lnSpc>
              <a:spcBef>
                <a:spcPct val="0"/>
              </a:spcBef>
            </a:pPr>
            <a:endParaRPr lang="en-US" sz="2199" b="1">
              <a:solidFill>
                <a:srgbClr val="000000"/>
              </a:solidFill>
              <a:latin typeface="Open Sauce Bold"/>
              <a:ea typeface="Open Sauce Bold"/>
              <a:cs typeface="Open Sauce Bold"/>
              <a:sym typeface="Open Sauce Bold"/>
            </a:endParaRPr>
          </a:p>
          <a:p>
            <a:pPr algn="ctr">
              <a:lnSpc>
                <a:spcPts val="2859"/>
              </a:lnSpc>
              <a:spcBef>
                <a:spcPct val="0"/>
              </a:spcBef>
            </a:pPr>
            <a:r>
              <a:rPr lang="en-US" sz="2199">
                <a:solidFill>
                  <a:srgbClr val="000000"/>
                </a:solidFill>
                <a:latin typeface="Open Sauce"/>
                <a:ea typeface="Open Sauce"/>
                <a:cs typeface="Open Sauce"/>
                <a:sym typeface="Open Sauce"/>
              </a:rPr>
              <a:t>Usability testing revealed that users found certain navigation paths confusing. </a:t>
            </a:r>
          </a:p>
          <a:p>
            <a:pPr algn="ctr">
              <a:lnSpc>
                <a:spcPts val="2859"/>
              </a:lnSpc>
              <a:spcBef>
                <a:spcPct val="0"/>
              </a:spcBef>
            </a:pPr>
            <a:r>
              <a:rPr lang="en-US" sz="2199">
                <a:solidFill>
                  <a:srgbClr val="000000"/>
                </a:solidFill>
                <a:latin typeface="Open Sauce"/>
                <a:ea typeface="Open Sauce"/>
                <a:cs typeface="Open Sauce"/>
                <a:sym typeface="Open Sauce"/>
              </a:rPr>
              <a:t>Based on this feedback, the team made significant                                              </a:t>
            </a:r>
          </a:p>
          <a:p>
            <a:pPr algn="ctr">
              <a:lnSpc>
                <a:spcPts val="2859"/>
              </a:lnSpc>
              <a:spcBef>
                <a:spcPct val="0"/>
              </a:spcBef>
            </a:pPr>
            <a:r>
              <a:rPr lang="en-US" sz="2199">
                <a:solidFill>
                  <a:srgbClr val="000000"/>
                </a:solidFill>
                <a:latin typeface="Open Sauce"/>
                <a:ea typeface="Open Sauce"/>
                <a:cs typeface="Open Sauce"/>
                <a:sym typeface="Open Sauce"/>
              </a:rPr>
              <a:t>adjustments to the user interface, resulting in a more intuitive experience.       </a:t>
            </a:r>
          </a:p>
          <a:p>
            <a:pPr algn="ctr">
              <a:lnSpc>
                <a:spcPts val="2859"/>
              </a:lnSpc>
              <a:spcBef>
                <a:spcPct val="0"/>
              </a:spcBef>
            </a:pPr>
            <a:r>
              <a:rPr lang="en-US" sz="2199">
                <a:solidFill>
                  <a:srgbClr val="000000"/>
                </a:solidFill>
                <a:latin typeface="Open Sauce"/>
                <a:ea typeface="Open Sauce"/>
                <a:cs typeface="Open Sauce"/>
                <a:sym typeface="Open Sauce"/>
              </a:rPr>
              <a:t>   Post-implementation surveys showed a 30% increase in user satisfaction scores.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2683214" y="7543802"/>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1771517" y="-3224024"/>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70276" y="379539"/>
            <a:ext cx="9537014" cy="1794913"/>
          </a:xfrm>
          <a:prstGeom prst="rect">
            <a:avLst/>
          </a:prstGeom>
        </p:spPr>
        <p:txBody>
          <a:bodyPr lIns="0" tIns="0" rIns="0" bIns="0" rtlCol="0" anchor="t">
            <a:spAutoFit/>
          </a:bodyPr>
          <a:lstStyle/>
          <a:p>
            <a:pPr marL="0" lvl="0" indent="0" algn="l">
              <a:lnSpc>
                <a:spcPts val="7220"/>
              </a:lnSpc>
              <a:spcBef>
                <a:spcPct val="0"/>
              </a:spcBef>
            </a:pPr>
            <a:r>
              <a:rPr lang="en-US" sz="5232" spc="512">
                <a:solidFill>
                  <a:srgbClr val="231F20"/>
                </a:solidFill>
                <a:latin typeface="Oswald"/>
                <a:ea typeface="Oswald"/>
                <a:cs typeface="Oswald"/>
                <a:sym typeface="Oswald"/>
              </a:rPr>
              <a:t>QUALITY ASSURANCE AND TESTING</a:t>
            </a:r>
          </a:p>
        </p:txBody>
      </p:sp>
      <p:sp>
        <p:nvSpPr>
          <p:cNvPr id="5" name="TextBox 5"/>
          <p:cNvSpPr txBox="1"/>
          <p:nvPr/>
        </p:nvSpPr>
        <p:spPr>
          <a:xfrm>
            <a:off x="2710189" y="2490746"/>
            <a:ext cx="6879827" cy="1054047"/>
          </a:xfrm>
          <a:prstGeom prst="rect">
            <a:avLst/>
          </a:prstGeom>
        </p:spPr>
        <p:txBody>
          <a:bodyPr lIns="0" tIns="0" rIns="0" bIns="0" rtlCol="0" anchor="t">
            <a:spAutoFit/>
          </a:bodyPr>
          <a:lstStyle/>
          <a:p>
            <a:pPr marL="0" lvl="0" indent="0" algn="l">
              <a:lnSpc>
                <a:spcPts val="4219"/>
              </a:lnSpc>
              <a:spcBef>
                <a:spcPct val="0"/>
              </a:spcBef>
            </a:pPr>
            <a:r>
              <a:rPr lang="en-US" sz="3057" spc="299">
                <a:solidFill>
                  <a:srgbClr val="231F20"/>
                </a:solidFill>
                <a:latin typeface="Oswald"/>
                <a:ea typeface="Oswald"/>
                <a:cs typeface="Oswald"/>
                <a:sym typeface="Oswald"/>
              </a:rPr>
              <a:t>KEY RESULTS THAT ENSURED APP RELIABILITY AND STABILITY.</a:t>
            </a:r>
          </a:p>
        </p:txBody>
      </p:sp>
      <p:sp>
        <p:nvSpPr>
          <p:cNvPr id="6" name="TextBox 6"/>
          <p:cNvSpPr txBox="1"/>
          <p:nvPr/>
        </p:nvSpPr>
        <p:spPr>
          <a:xfrm>
            <a:off x="1855670" y="4041724"/>
            <a:ext cx="9566225" cy="2524760"/>
          </a:xfrm>
          <a:prstGeom prst="rect">
            <a:avLst/>
          </a:prstGeom>
        </p:spPr>
        <p:txBody>
          <a:bodyPr lIns="0" tIns="0" rIns="0" bIns="0" rtlCol="0" anchor="t">
            <a:spAutoFit/>
          </a:bodyPr>
          <a:lstStyle/>
          <a:p>
            <a:pPr algn="ctr">
              <a:lnSpc>
                <a:spcPts val="2859"/>
              </a:lnSpc>
            </a:pPr>
            <a:r>
              <a:rPr lang="en-US" sz="2199" b="1">
                <a:solidFill>
                  <a:srgbClr val="040506"/>
                </a:solidFill>
                <a:latin typeface="Open Sauce Bold"/>
                <a:ea typeface="Open Sauce Bold"/>
                <a:cs typeface="Open Sauce Bold"/>
                <a:sym typeface="Open Sauce Bold"/>
              </a:rPr>
              <a:t>                    Higher Stability   </a:t>
            </a:r>
            <a:r>
              <a:rPr lang="en-US" sz="2199">
                <a:solidFill>
                  <a:srgbClr val="040506"/>
                </a:solidFill>
                <a:latin typeface="Open Sauce"/>
                <a:ea typeface="Open Sauce"/>
                <a:cs typeface="Open Sauce"/>
                <a:sym typeface="Open Sauce"/>
              </a:rPr>
              <a:t>                                                                         </a:t>
            </a:r>
          </a:p>
          <a:p>
            <a:pPr algn="ctr">
              <a:lnSpc>
                <a:spcPts val="2859"/>
              </a:lnSpc>
            </a:pPr>
            <a:r>
              <a:rPr lang="en-US" sz="2199">
                <a:solidFill>
                  <a:srgbClr val="040506"/>
                </a:solidFill>
                <a:latin typeface="Open Sauce"/>
                <a:ea typeface="Open Sauce"/>
                <a:cs typeface="Open Sauce"/>
                <a:sym typeface="Open Sauce"/>
              </a:rPr>
              <a:t>Regression testing helped identify vulnerabilities </a:t>
            </a:r>
          </a:p>
          <a:p>
            <a:pPr algn="ctr">
              <a:lnSpc>
                <a:spcPts val="2859"/>
              </a:lnSpc>
            </a:pPr>
            <a:r>
              <a:rPr lang="en-US" sz="2199">
                <a:solidFill>
                  <a:srgbClr val="040506"/>
                </a:solidFill>
                <a:latin typeface="Open Sauce"/>
                <a:ea typeface="Open Sauce"/>
                <a:cs typeface="Open Sauce"/>
                <a:sym typeface="Open Sauce"/>
              </a:rPr>
              <a:t> that emerged during the addition of new features. </a:t>
            </a:r>
          </a:p>
          <a:p>
            <a:pPr algn="ctr">
              <a:lnSpc>
                <a:spcPts val="2859"/>
              </a:lnSpc>
            </a:pPr>
            <a:r>
              <a:rPr lang="en-US" sz="2199">
                <a:solidFill>
                  <a:srgbClr val="040506"/>
                </a:solidFill>
                <a:latin typeface="Open Sauce"/>
                <a:ea typeface="Open Sauce"/>
                <a:cs typeface="Open Sauce"/>
                <a:sym typeface="Open Sauce"/>
              </a:rPr>
              <a:t>   These issues were addressed before deployment, </a:t>
            </a:r>
          </a:p>
          <a:p>
            <a:pPr algn="ctr">
              <a:lnSpc>
                <a:spcPts val="2859"/>
              </a:lnSpc>
            </a:pPr>
            <a:r>
              <a:rPr lang="en-US" sz="2199">
                <a:solidFill>
                  <a:srgbClr val="040506"/>
                </a:solidFill>
                <a:latin typeface="Open Sauce"/>
                <a:ea typeface="Open Sauce"/>
                <a:cs typeface="Open Sauce"/>
                <a:sym typeface="Open Sauce"/>
              </a:rPr>
              <a:t> leading to a more stable application with fewer  </a:t>
            </a:r>
          </a:p>
          <a:p>
            <a:pPr algn="ctr">
              <a:lnSpc>
                <a:spcPts val="2859"/>
              </a:lnSpc>
            </a:pPr>
            <a:r>
              <a:rPr lang="en-US" sz="2199">
                <a:solidFill>
                  <a:srgbClr val="040506"/>
                </a:solidFill>
                <a:latin typeface="Open Sauce"/>
                <a:ea typeface="Open Sauce"/>
                <a:cs typeface="Open Sauce"/>
                <a:sym typeface="Open Sauce"/>
              </a:rPr>
              <a:t>post-launch defects.</a:t>
            </a:r>
          </a:p>
          <a:p>
            <a:pPr algn="ctr">
              <a:lnSpc>
                <a:spcPts val="2859"/>
              </a:lnSpc>
            </a:pPr>
            <a:endParaRPr lang="en-US" sz="2199">
              <a:solidFill>
                <a:srgbClr val="040506"/>
              </a:solidFill>
              <a:latin typeface="Open Sauce"/>
              <a:ea typeface="Open Sauce"/>
              <a:cs typeface="Open Sauce"/>
              <a:sym typeface="Open Sauce"/>
            </a:endParaRPr>
          </a:p>
        </p:txBody>
      </p:sp>
      <p:sp>
        <p:nvSpPr>
          <p:cNvPr id="7" name="TextBox 7"/>
          <p:cNvSpPr txBox="1"/>
          <p:nvPr/>
        </p:nvSpPr>
        <p:spPr>
          <a:xfrm>
            <a:off x="6150103" y="6741122"/>
            <a:ext cx="11171486" cy="1800860"/>
          </a:xfrm>
          <a:prstGeom prst="rect">
            <a:avLst/>
          </a:prstGeom>
        </p:spPr>
        <p:txBody>
          <a:bodyPr lIns="0" tIns="0" rIns="0" bIns="0" rtlCol="0" anchor="t">
            <a:spAutoFit/>
          </a:bodyPr>
          <a:lstStyle/>
          <a:p>
            <a:pPr algn="ctr">
              <a:lnSpc>
                <a:spcPts val="2859"/>
              </a:lnSpc>
              <a:spcBef>
                <a:spcPct val="0"/>
              </a:spcBef>
            </a:pPr>
            <a:r>
              <a:rPr lang="en-US" sz="2199" b="1">
                <a:solidFill>
                  <a:srgbClr val="000000"/>
                </a:solidFill>
                <a:latin typeface="Open Sauce Bold"/>
                <a:ea typeface="Open Sauce Bold"/>
                <a:cs typeface="Open Sauce Bold"/>
                <a:sym typeface="Open Sauce Bold"/>
              </a:rPr>
              <a:t>Enhanced User Experience                                                                                          </a:t>
            </a:r>
          </a:p>
          <a:p>
            <a:pPr algn="ctr">
              <a:lnSpc>
                <a:spcPts val="2859"/>
              </a:lnSpc>
              <a:spcBef>
                <a:spcPct val="0"/>
              </a:spcBef>
            </a:pPr>
            <a:r>
              <a:rPr lang="en-US" sz="2199">
                <a:solidFill>
                  <a:srgbClr val="000000"/>
                </a:solidFill>
                <a:latin typeface="Open Sauce"/>
                <a:ea typeface="Open Sauce"/>
                <a:cs typeface="Open Sauce"/>
                <a:sym typeface="Open Sauce"/>
              </a:rPr>
              <a:t>Usability testing revealed that users found certain navigation paths confusing. </a:t>
            </a:r>
          </a:p>
          <a:p>
            <a:pPr algn="ctr">
              <a:lnSpc>
                <a:spcPts val="2859"/>
              </a:lnSpc>
              <a:spcBef>
                <a:spcPct val="0"/>
              </a:spcBef>
            </a:pPr>
            <a:r>
              <a:rPr lang="en-US" sz="2199">
                <a:solidFill>
                  <a:srgbClr val="000000"/>
                </a:solidFill>
                <a:latin typeface="Open Sauce"/>
                <a:ea typeface="Open Sauce"/>
                <a:cs typeface="Open Sauce"/>
                <a:sym typeface="Open Sauce"/>
              </a:rPr>
              <a:t>Based on this feedback, the team made significant                                              </a:t>
            </a:r>
          </a:p>
          <a:p>
            <a:pPr algn="ctr">
              <a:lnSpc>
                <a:spcPts val="2859"/>
              </a:lnSpc>
              <a:spcBef>
                <a:spcPct val="0"/>
              </a:spcBef>
            </a:pPr>
            <a:r>
              <a:rPr lang="en-US" sz="2199">
                <a:solidFill>
                  <a:srgbClr val="000000"/>
                </a:solidFill>
                <a:latin typeface="Open Sauce"/>
                <a:ea typeface="Open Sauce"/>
                <a:cs typeface="Open Sauce"/>
                <a:sym typeface="Open Sauce"/>
              </a:rPr>
              <a:t>adjustments to the user interface, resulting in a more intuitive experience.       </a:t>
            </a:r>
          </a:p>
          <a:p>
            <a:pPr algn="ctr">
              <a:lnSpc>
                <a:spcPts val="2859"/>
              </a:lnSpc>
              <a:spcBef>
                <a:spcPct val="0"/>
              </a:spcBef>
            </a:pPr>
            <a:r>
              <a:rPr lang="en-US" sz="2199">
                <a:solidFill>
                  <a:srgbClr val="000000"/>
                </a:solidFill>
                <a:latin typeface="Open Sauce"/>
                <a:ea typeface="Open Sauce"/>
                <a:cs typeface="Open Sauce"/>
                <a:sym typeface="Open Sauce"/>
              </a:rPr>
              <a:t>   Post-implementation surveys showed a 30% increase in user satisfaction scores.</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4610546" y="7747417"/>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3783599" y="-3427639"/>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70276" y="341439"/>
            <a:ext cx="9537014" cy="1191791"/>
          </a:xfrm>
          <a:prstGeom prst="rect">
            <a:avLst/>
          </a:prstGeom>
        </p:spPr>
        <p:txBody>
          <a:bodyPr lIns="0" tIns="0" rIns="0" bIns="0" rtlCol="0" anchor="t">
            <a:spAutoFit/>
          </a:bodyPr>
          <a:lstStyle/>
          <a:p>
            <a:pPr marL="0" lvl="0" indent="0" algn="l">
              <a:lnSpc>
                <a:spcPts val="9704"/>
              </a:lnSpc>
              <a:spcBef>
                <a:spcPct val="0"/>
              </a:spcBef>
            </a:pPr>
            <a:r>
              <a:rPr lang="en-US" sz="7032" spc="689">
                <a:solidFill>
                  <a:srgbClr val="231F20"/>
                </a:solidFill>
                <a:latin typeface="Oswald"/>
                <a:ea typeface="Oswald"/>
                <a:cs typeface="Oswald"/>
                <a:sym typeface="Oswald"/>
              </a:rPr>
              <a:t>RISK MANAGEMENT</a:t>
            </a:r>
          </a:p>
        </p:txBody>
      </p:sp>
      <p:sp>
        <p:nvSpPr>
          <p:cNvPr id="5" name="TextBox 5"/>
          <p:cNvSpPr txBox="1"/>
          <p:nvPr/>
        </p:nvSpPr>
        <p:spPr>
          <a:xfrm>
            <a:off x="2378069" y="1997598"/>
            <a:ext cx="12788184" cy="6704046"/>
          </a:xfrm>
          <a:prstGeom prst="rect">
            <a:avLst/>
          </a:prstGeom>
        </p:spPr>
        <p:txBody>
          <a:bodyPr lIns="0" tIns="0" rIns="0" bIns="0" rtlCol="0" anchor="t">
            <a:spAutoFit/>
          </a:bodyPr>
          <a:lstStyle/>
          <a:p>
            <a:pPr algn="l">
              <a:lnSpc>
                <a:spcPts val="3543"/>
              </a:lnSpc>
            </a:pPr>
            <a:r>
              <a:rPr lang="en-US" sz="2567" spc="251">
                <a:solidFill>
                  <a:srgbClr val="231F20"/>
                </a:solidFill>
                <a:latin typeface="Oswald"/>
                <a:ea typeface="Oswald"/>
                <a:cs typeface="Oswald"/>
                <a:sym typeface="Oswald"/>
              </a:rPr>
              <a:t>IDENTIFIED RISKS</a:t>
            </a:r>
          </a:p>
          <a:p>
            <a:pPr marL="554425" lvl="1" indent="-277212" algn="l">
              <a:lnSpc>
                <a:spcPts val="3543"/>
              </a:lnSpc>
              <a:buAutoNum type="arabicPeriod"/>
            </a:pPr>
            <a:r>
              <a:rPr lang="en-US" sz="2567" spc="251">
                <a:solidFill>
                  <a:srgbClr val="231F20"/>
                </a:solidFill>
                <a:latin typeface="Oswald"/>
                <a:ea typeface="Oswald"/>
                <a:cs typeface="Oswald"/>
                <a:sym typeface="Oswald"/>
              </a:rPr>
              <a:t>LIMITED MOBILE EXPERIENCE</a:t>
            </a:r>
          </a:p>
          <a:p>
            <a:pPr marL="1108849" lvl="2" indent="-369616" algn="l">
              <a:lnSpc>
                <a:spcPts val="3543"/>
              </a:lnSpc>
              <a:buFont typeface="Arial"/>
              <a:buChar char="⚬"/>
            </a:pPr>
            <a:r>
              <a:rPr lang="en-US" sz="2567" spc="251">
                <a:solidFill>
                  <a:srgbClr val="231F20"/>
                </a:solidFill>
                <a:latin typeface="Oswald"/>
                <a:ea typeface="Oswald"/>
                <a:cs typeface="Oswald"/>
                <a:sym typeface="Oswald"/>
              </a:rPr>
              <a:t>DESCRIPTION: RISK OF SUBOPTIMAL PERFORMANCE ON MOBILE DEVICES, LEADING TO USER DISSATISFACTION.</a:t>
            </a:r>
          </a:p>
          <a:p>
            <a:pPr marL="1108849" lvl="2" indent="-369616" algn="l">
              <a:lnSpc>
                <a:spcPts val="3543"/>
              </a:lnSpc>
              <a:buFont typeface="Arial"/>
              <a:buChar char="⚬"/>
            </a:pPr>
            <a:r>
              <a:rPr lang="en-US" sz="2567" spc="251">
                <a:solidFill>
                  <a:srgbClr val="231F20"/>
                </a:solidFill>
                <a:latin typeface="Oswald"/>
                <a:ea typeface="Oswald"/>
                <a:cs typeface="Oswald"/>
                <a:sym typeface="Oswald"/>
              </a:rPr>
              <a:t>IMPACT: COULD REDUCE ADOPTION RATES AND EFFICIENCY FOR MOBILE USERS.</a:t>
            </a:r>
          </a:p>
          <a:p>
            <a:pPr algn="l">
              <a:lnSpc>
                <a:spcPts val="3543"/>
              </a:lnSpc>
            </a:pPr>
            <a:endParaRPr lang="en-US" sz="2567" spc="251">
              <a:solidFill>
                <a:srgbClr val="231F20"/>
              </a:solidFill>
              <a:latin typeface="Oswald"/>
              <a:ea typeface="Oswald"/>
              <a:cs typeface="Oswald"/>
              <a:sym typeface="Oswald"/>
            </a:endParaRPr>
          </a:p>
          <a:p>
            <a:pPr algn="l">
              <a:lnSpc>
                <a:spcPts val="3543"/>
              </a:lnSpc>
            </a:pPr>
            <a:endParaRPr lang="en-US" sz="2567" spc="251">
              <a:solidFill>
                <a:srgbClr val="231F20"/>
              </a:solidFill>
              <a:latin typeface="Oswald"/>
              <a:ea typeface="Oswald"/>
              <a:cs typeface="Oswald"/>
              <a:sym typeface="Oswald"/>
            </a:endParaRPr>
          </a:p>
          <a:p>
            <a:pPr algn="l">
              <a:lnSpc>
                <a:spcPts val="3543"/>
              </a:lnSpc>
            </a:pPr>
            <a:endParaRPr lang="en-US" sz="2567" spc="251">
              <a:solidFill>
                <a:srgbClr val="231F20"/>
              </a:solidFill>
              <a:latin typeface="Oswald"/>
              <a:ea typeface="Oswald"/>
              <a:cs typeface="Oswald"/>
              <a:sym typeface="Oswald"/>
            </a:endParaRPr>
          </a:p>
          <a:p>
            <a:pPr algn="l">
              <a:lnSpc>
                <a:spcPts val="3543"/>
              </a:lnSpc>
            </a:pPr>
            <a:r>
              <a:rPr lang="en-US" sz="2567" spc="251">
                <a:solidFill>
                  <a:srgbClr val="231F20"/>
                </a:solidFill>
                <a:latin typeface="Oswald"/>
                <a:ea typeface="Oswald"/>
                <a:cs typeface="Oswald"/>
                <a:sym typeface="Oswald"/>
              </a:rPr>
              <a:t>    2. SCOPE CREEP</a:t>
            </a:r>
          </a:p>
          <a:p>
            <a:pPr algn="l">
              <a:lnSpc>
                <a:spcPts val="3543"/>
              </a:lnSpc>
            </a:pPr>
            <a:endParaRPr lang="en-US" sz="2567" spc="251">
              <a:solidFill>
                <a:srgbClr val="231F20"/>
              </a:solidFill>
              <a:latin typeface="Oswald"/>
              <a:ea typeface="Oswald"/>
              <a:cs typeface="Oswald"/>
              <a:sym typeface="Oswald"/>
            </a:endParaRPr>
          </a:p>
          <a:p>
            <a:pPr marL="1108849" lvl="2" indent="-369616" algn="l">
              <a:lnSpc>
                <a:spcPts val="3543"/>
              </a:lnSpc>
              <a:buFont typeface="Arial"/>
              <a:buChar char="⚬"/>
            </a:pPr>
            <a:r>
              <a:rPr lang="en-US" sz="2567" spc="251">
                <a:solidFill>
                  <a:srgbClr val="231F20"/>
                </a:solidFill>
                <a:latin typeface="Oswald"/>
                <a:ea typeface="Oswald"/>
                <a:cs typeface="Oswald"/>
                <a:sym typeface="Oswald"/>
              </a:rPr>
              <a:t>DESCRIPTION: UNCONTROLLED EXPANSION OF PROJECT SCOPE DUE TO NEW FEATURE REQUESTS.</a:t>
            </a:r>
          </a:p>
          <a:p>
            <a:pPr marL="1108849" lvl="2" indent="-369616" algn="l">
              <a:lnSpc>
                <a:spcPts val="3543"/>
              </a:lnSpc>
              <a:spcBef>
                <a:spcPct val="0"/>
              </a:spcBef>
              <a:buFont typeface="Arial"/>
              <a:buChar char="⚬"/>
            </a:pPr>
            <a:r>
              <a:rPr lang="en-US" sz="2567" spc="251">
                <a:solidFill>
                  <a:srgbClr val="231F20"/>
                </a:solidFill>
                <a:latin typeface="Oswald"/>
                <a:ea typeface="Oswald"/>
                <a:cs typeface="Oswald"/>
                <a:sym typeface="Oswald"/>
              </a:rPr>
              <a:t>IMPACT: MAY CAUSE DELAYS AND INCREASED COSTS, COMPROMISING PROJECT OBJECTIVES.</a:t>
            </a:r>
          </a:p>
          <a:p>
            <a:pPr marL="0" lvl="0" indent="0" algn="l">
              <a:lnSpc>
                <a:spcPts val="3543"/>
              </a:lnSpc>
              <a:spcBef>
                <a:spcPct val="0"/>
              </a:spcBef>
            </a:pPr>
            <a:endParaRPr lang="en-US" sz="2567" spc="251">
              <a:solidFill>
                <a:srgbClr val="231F20"/>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13662994" y="337474"/>
            <a:ext cx="4296549" cy="9570246"/>
            <a:chOff x="0" y="0"/>
            <a:chExt cx="1131601" cy="2520559"/>
          </a:xfrm>
        </p:grpSpPr>
        <p:sp>
          <p:nvSpPr>
            <p:cNvPr id="4" name="Freeform 4"/>
            <p:cNvSpPr/>
            <p:nvPr/>
          </p:nvSpPr>
          <p:spPr>
            <a:xfrm>
              <a:off x="0" y="0"/>
              <a:ext cx="1131601" cy="2520559"/>
            </a:xfrm>
            <a:custGeom>
              <a:avLst/>
              <a:gdLst/>
              <a:ahLst/>
              <a:cxnLst/>
              <a:rect l="l" t="t" r="r" b="b"/>
              <a:pathLst>
                <a:path w="1131601" h="2520559">
                  <a:moveTo>
                    <a:pt x="0" y="0"/>
                  </a:moveTo>
                  <a:lnTo>
                    <a:pt x="1131601" y="0"/>
                  </a:lnTo>
                  <a:lnTo>
                    <a:pt x="1131601" y="2520559"/>
                  </a:lnTo>
                  <a:lnTo>
                    <a:pt x="0" y="2520559"/>
                  </a:lnTo>
                  <a:close/>
                </a:path>
              </a:pathLst>
            </a:custGeom>
            <a:solidFill>
              <a:srgbClr val="CCCCCC"/>
            </a:solidFill>
          </p:spPr>
        </p:sp>
        <p:sp>
          <p:nvSpPr>
            <p:cNvPr id="5" name="TextBox 5"/>
            <p:cNvSpPr txBox="1"/>
            <p:nvPr/>
          </p:nvSpPr>
          <p:spPr>
            <a:xfrm>
              <a:off x="0" y="-19050"/>
              <a:ext cx="1131601" cy="2539609"/>
            </a:xfrm>
            <a:prstGeom prst="rect">
              <a:avLst/>
            </a:prstGeom>
          </p:spPr>
          <p:txBody>
            <a:bodyPr lIns="50800" tIns="50800" rIns="50800" bIns="50800" rtlCol="0" anchor="ctr"/>
            <a:lstStyle/>
            <a:p>
              <a:pPr algn="ctr">
                <a:lnSpc>
                  <a:spcPts val="2859"/>
                </a:lnSpc>
              </a:pPr>
              <a:endParaRPr/>
            </a:p>
          </p:txBody>
        </p:sp>
      </p:grpSp>
      <p:sp>
        <p:nvSpPr>
          <p:cNvPr id="6" name="TextBox 6"/>
          <p:cNvSpPr txBox="1"/>
          <p:nvPr/>
        </p:nvSpPr>
        <p:spPr>
          <a:xfrm>
            <a:off x="1028700" y="166024"/>
            <a:ext cx="13669077" cy="1686342"/>
          </a:xfrm>
          <a:prstGeom prst="rect">
            <a:avLst/>
          </a:prstGeom>
        </p:spPr>
        <p:txBody>
          <a:bodyPr lIns="0" tIns="0" rIns="0" bIns="0" rtlCol="0" anchor="t">
            <a:spAutoFit/>
          </a:bodyPr>
          <a:lstStyle/>
          <a:p>
            <a:pPr algn="l">
              <a:lnSpc>
                <a:spcPts val="13774"/>
              </a:lnSpc>
            </a:pPr>
            <a:r>
              <a:rPr lang="en-US" sz="9981" b="1" spc="978">
                <a:solidFill>
                  <a:srgbClr val="231F20"/>
                </a:solidFill>
                <a:latin typeface="Oswald Bold"/>
                <a:ea typeface="Oswald Bold"/>
                <a:cs typeface="Oswald Bold"/>
                <a:sym typeface="Oswald Bold"/>
              </a:rPr>
              <a:t>PROJECT OVERVIEW</a:t>
            </a:r>
          </a:p>
        </p:txBody>
      </p:sp>
      <p:sp>
        <p:nvSpPr>
          <p:cNvPr id="7" name="Freeform 7"/>
          <p:cNvSpPr/>
          <p:nvPr/>
        </p:nvSpPr>
        <p:spPr>
          <a:xfrm>
            <a:off x="-2779578" y="7341318"/>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1028700" y="2292870"/>
            <a:ext cx="12297496" cy="2650125"/>
          </a:xfrm>
          <a:prstGeom prst="rect">
            <a:avLst/>
          </a:prstGeom>
        </p:spPr>
        <p:txBody>
          <a:bodyPr lIns="0" tIns="0" rIns="0" bIns="0" rtlCol="0" anchor="t">
            <a:spAutoFit/>
          </a:bodyPr>
          <a:lstStyle/>
          <a:p>
            <a:pPr marL="0" lvl="0" indent="0" algn="l">
              <a:lnSpc>
                <a:spcPts val="3078"/>
              </a:lnSpc>
              <a:spcBef>
                <a:spcPct val="0"/>
              </a:spcBef>
            </a:pPr>
            <a:r>
              <a:rPr lang="en-US" sz="2230" spc="218">
                <a:solidFill>
                  <a:srgbClr val="231F20"/>
                </a:solidFill>
                <a:latin typeface="DM Sans"/>
                <a:ea typeface="DM Sans"/>
                <a:cs typeface="DM Sans"/>
                <a:sym typeface="DM Sans"/>
              </a:rPr>
              <a:t>BudgetWise Solutions is a small development team with limited experience in mobile app development. They have taken on a project to create a mobile application called "CampusExpense Manager," tailored for university students. The goal is to develop an easy-to-use app that helps students manage their expenses effectively while staying within their budgets. The CampusExpense Manager aims to simplify expense tracking for students, whether they are living on or off-campus.</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5959915" y="759470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3783599" y="-3427639"/>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870276" y="341439"/>
            <a:ext cx="9537014" cy="1191791"/>
          </a:xfrm>
          <a:prstGeom prst="rect">
            <a:avLst/>
          </a:prstGeom>
        </p:spPr>
        <p:txBody>
          <a:bodyPr lIns="0" tIns="0" rIns="0" bIns="0" rtlCol="0" anchor="t">
            <a:spAutoFit/>
          </a:bodyPr>
          <a:lstStyle/>
          <a:p>
            <a:pPr marL="0" lvl="0" indent="0" algn="l">
              <a:lnSpc>
                <a:spcPts val="9704"/>
              </a:lnSpc>
              <a:spcBef>
                <a:spcPct val="0"/>
              </a:spcBef>
            </a:pPr>
            <a:r>
              <a:rPr lang="en-US" sz="7032" spc="689">
                <a:solidFill>
                  <a:srgbClr val="231F20"/>
                </a:solidFill>
                <a:latin typeface="Oswald"/>
                <a:ea typeface="Oswald"/>
                <a:cs typeface="Oswald"/>
                <a:sym typeface="Oswald"/>
              </a:rPr>
              <a:t>RISK MANAGEMENT</a:t>
            </a:r>
          </a:p>
        </p:txBody>
      </p:sp>
      <p:sp>
        <p:nvSpPr>
          <p:cNvPr id="5" name="TextBox 5"/>
          <p:cNvSpPr txBox="1"/>
          <p:nvPr/>
        </p:nvSpPr>
        <p:spPr>
          <a:xfrm>
            <a:off x="1870276" y="1727152"/>
            <a:ext cx="15002501" cy="8187279"/>
          </a:xfrm>
          <a:prstGeom prst="rect">
            <a:avLst/>
          </a:prstGeom>
        </p:spPr>
        <p:txBody>
          <a:bodyPr lIns="0" tIns="0" rIns="0" bIns="0" rtlCol="0" anchor="t">
            <a:spAutoFit/>
          </a:bodyPr>
          <a:lstStyle/>
          <a:p>
            <a:pPr algn="l">
              <a:lnSpc>
                <a:spcPts val="3129"/>
              </a:lnSpc>
            </a:pPr>
            <a:r>
              <a:rPr lang="en-US" sz="2267" spc="222">
                <a:solidFill>
                  <a:srgbClr val="231F20"/>
                </a:solidFill>
                <a:latin typeface="Oswald"/>
                <a:ea typeface="Oswald"/>
                <a:cs typeface="Oswald"/>
                <a:sym typeface="Oswald"/>
              </a:rPr>
              <a:t>MITIGATION STRATEGIES</a:t>
            </a:r>
          </a:p>
          <a:p>
            <a:pPr marL="489656" lvl="1" indent="-244828" algn="l">
              <a:lnSpc>
                <a:spcPts val="3129"/>
              </a:lnSpc>
              <a:buAutoNum type="arabicPeriod"/>
            </a:pPr>
            <a:r>
              <a:rPr lang="en-US" sz="2267" spc="222">
                <a:solidFill>
                  <a:srgbClr val="231F20"/>
                </a:solidFill>
                <a:latin typeface="Oswald"/>
                <a:ea typeface="Oswald"/>
                <a:cs typeface="Oswald"/>
                <a:sym typeface="Oswald"/>
              </a:rPr>
              <a:t>LIMITED MOBILE EXPERIENCE</a:t>
            </a:r>
          </a:p>
          <a:p>
            <a:pPr marL="979313" lvl="2" indent="-326438" algn="l">
              <a:lnSpc>
                <a:spcPts val="3129"/>
              </a:lnSpc>
              <a:buFont typeface="Arial"/>
              <a:buChar char="⚬"/>
            </a:pPr>
            <a:r>
              <a:rPr lang="en-US" sz="2267" spc="222">
                <a:solidFill>
                  <a:srgbClr val="231F20"/>
                </a:solidFill>
                <a:latin typeface="Oswald"/>
                <a:ea typeface="Oswald"/>
                <a:cs typeface="Oswald"/>
                <a:sym typeface="Oswald"/>
              </a:rPr>
              <a:t>USER-CENTERED DESIGN: INVOLVED USERS IN THE DESIGN AND TESTING PHASES TO ENHANCE MOBILE USABILITY.</a:t>
            </a:r>
          </a:p>
          <a:p>
            <a:pPr marL="979313" lvl="2" indent="-326438" algn="l">
              <a:lnSpc>
                <a:spcPts val="3129"/>
              </a:lnSpc>
              <a:buFont typeface="Arial"/>
              <a:buChar char="⚬"/>
            </a:pPr>
            <a:r>
              <a:rPr lang="en-US" sz="2267" spc="222">
                <a:solidFill>
                  <a:srgbClr val="231F20"/>
                </a:solidFill>
                <a:latin typeface="Oswald"/>
                <a:ea typeface="Oswald"/>
                <a:cs typeface="Oswald"/>
                <a:sym typeface="Oswald"/>
              </a:rPr>
              <a:t>RESPONSIVE DESIGN: DEVELOPED THE APP TO ADAPT TO VARIOUS SCREEN SIZES, ENSURING FUNCTIONALITY ACROSS DEVICES.</a:t>
            </a:r>
          </a:p>
          <a:p>
            <a:pPr marL="979313" lvl="2" indent="-326438" algn="l">
              <a:lnSpc>
                <a:spcPts val="3129"/>
              </a:lnSpc>
              <a:buFont typeface="Arial"/>
              <a:buChar char="⚬"/>
            </a:pPr>
            <a:r>
              <a:rPr lang="en-US" sz="2267" spc="222">
                <a:solidFill>
                  <a:srgbClr val="231F20"/>
                </a:solidFill>
                <a:latin typeface="Oswald"/>
                <a:ea typeface="Oswald"/>
                <a:cs typeface="Oswald"/>
                <a:sym typeface="Oswald"/>
              </a:rPr>
              <a:t>PROTOTYPING AND TESTING: CREATED MOBILE PROTOTYPES AND CONDUCTED USABILITY TESTS TO IDENTIFY AND RESOLVE ISSUES EARLY.</a:t>
            </a:r>
          </a:p>
          <a:p>
            <a:pPr marL="979313" lvl="2" indent="-326438" algn="l">
              <a:lnSpc>
                <a:spcPts val="3129"/>
              </a:lnSpc>
              <a:buFont typeface="Arial"/>
              <a:buChar char="⚬"/>
            </a:pPr>
            <a:r>
              <a:rPr lang="en-US" sz="2267" spc="222">
                <a:solidFill>
                  <a:srgbClr val="231F20"/>
                </a:solidFill>
                <a:latin typeface="Oswald"/>
                <a:ea typeface="Oswald"/>
                <a:cs typeface="Oswald"/>
                <a:sym typeface="Oswald"/>
              </a:rPr>
              <a:t>PERFORMANCE OPTIMIZATION: FOCUSED ON REDUCING LOAD TIMES AND OPTIMIZING RESOURCE USE FOR MOBILE ACCESS.</a:t>
            </a:r>
          </a:p>
          <a:p>
            <a:pPr algn="l">
              <a:lnSpc>
                <a:spcPts val="3129"/>
              </a:lnSpc>
            </a:pPr>
            <a:endParaRPr lang="en-US" sz="2267" spc="222">
              <a:solidFill>
                <a:srgbClr val="231F20"/>
              </a:solidFill>
              <a:latin typeface="Oswald"/>
              <a:ea typeface="Oswald"/>
              <a:cs typeface="Oswald"/>
              <a:sym typeface="Oswald"/>
            </a:endParaRPr>
          </a:p>
          <a:p>
            <a:pPr marL="489656" lvl="1" indent="-244828" algn="l">
              <a:lnSpc>
                <a:spcPts val="3129"/>
              </a:lnSpc>
              <a:buAutoNum type="arabicPeriod"/>
            </a:pPr>
            <a:r>
              <a:rPr lang="en-US" sz="2267" spc="222">
                <a:solidFill>
                  <a:srgbClr val="231F20"/>
                </a:solidFill>
                <a:latin typeface="Oswald"/>
                <a:ea typeface="Oswald"/>
                <a:cs typeface="Oswald"/>
                <a:sym typeface="Oswald"/>
              </a:rPr>
              <a:t>SCOPE CREEP</a:t>
            </a:r>
          </a:p>
          <a:p>
            <a:pPr marL="979313" lvl="2" indent="-326438" algn="l">
              <a:lnSpc>
                <a:spcPts val="3129"/>
              </a:lnSpc>
              <a:buFont typeface="Arial"/>
              <a:buChar char="⚬"/>
            </a:pPr>
            <a:r>
              <a:rPr lang="en-US" sz="2267" spc="222">
                <a:solidFill>
                  <a:srgbClr val="231F20"/>
                </a:solidFill>
                <a:latin typeface="Oswald"/>
                <a:ea typeface="Oswald"/>
                <a:cs typeface="Oswald"/>
                <a:sym typeface="Oswald"/>
              </a:rPr>
              <a:t>CLEAR REQUIREMENTS DEFINITION: ESTABLISHED DETAILED PROJECT REQUIREMENTS TO GUIDE DEVELOPMENT.</a:t>
            </a:r>
          </a:p>
          <a:p>
            <a:pPr marL="979313" lvl="2" indent="-326438" algn="l">
              <a:lnSpc>
                <a:spcPts val="3129"/>
              </a:lnSpc>
              <a:buFont typeface="Arial"/>
              <a:buChar char="⚬"/>
            </a:pPr>
            <a:r>
              <a:rPr lang="en-US" sz="2267" spc="222">
                <a:solidFill>
                  <a:srgbClr val="231F20"/>
                </a:solidFill>
                <a:latin typeface="Oswald"/>
                <a:ea typeface="Oswald"/>
                <a:cs typeface="Oswald"/>
                <a:sym typeface="Oswald"/>
              </a:rPr>
              <a:t>CHANGE CONTROL PROCESS: IMPLEMENTED A FORMAL PROCESS FOR DOCUMENTING AND APPROVING CHANGES TO THE PROJECT SCOPE.</a:t>
            </a:r>
          </a:p>
          <a:p>
            <a:pPr marL="979313" lvl="2" indent="-326438" algn="l">
              <a:lnSpc>
                <a:spcPts val="3129"/>
              </a:lnSpc>
              <a:buFont typeface="Arial"/>
              <a:buChar char="⚬"/>
            </a:pPr>
            <a:r>
              <a:rPr lang="en-US" sz="2267" spc="222">
                <a:solidFill>
                  <a:srgbClr val="231F20"/>
                </a:solidFill>
                <a:latin typeface="Oswald"/>
                <a:ea typeface="Oswald"/>
                <a:cs typeface="Oswald"/>
                <a:sym typeface="Oswald"/>
              </a:rPr>
              <a:t>REGULAR STAKEHOLDER MEETINGS: CONDUCTED FREQUENT CHECK-INS TO ALIGN WITH STAKEHOLDERS AND MANAGE EXPECTATIONS.</a:t>
            </a:r>
          </a:p>
          <a:p>
            <a:pPr marL="979313" lvl="2" indent="-326438" algn="l">
              <a:lnSpc>
                <a:spcPts val="3129"/>
              </a:lnSpc>
              <a:spcBef>
                <a:spcPct val="0"/>
              </a:spcBef>
              <a:buFont typeface="Arial"/>
              <a:buChar char="⚬"/>
            </a:pPr>
            <a:r>
              <a:rPr lang="en-US" sz="2267" spc="222">
                <a:solidFill>
                  <a:srgbClr val="231F20"/>
                </a:solidFill>
                <a:latin typeface="Oswald"/>
                <a:ea typeface="Oswald"/>
                <a:cs typeface="Oswald"/>
                <a:sym typeface="Oswald"/>
              </a:rPr>
              <a:t>FEATURE PRIORITIZATION: FOCUSED ON DELIVERING THE MOST CRITICAL FUNCTIONALITIES FIRST TO KEEP THE PROJECT ON TRACK.</a:t>
            </a:r>
          </a:p>
          <a:p>
            <a:pPr marL="0" lvl="0" indent="0" algn="l">
              <a:lnSpc>
                <a:spcPts val="3129"/>
              </a:lnSpc>
              <a:spcBef>
                <a:spcPct val="0"/>
              </a:spcBef>
            </a:pPr>
            <a:endParaRPr lang="en-US" sz="2267" spc="222">
              <a:solidFill>
                <a:srgbClr val="231F20"/>
              </a:solidFill>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5959915" y="759470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3783599" y="-3427639"/>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481122" y="-54875"/>
            <a:ext cx="11344100" cy="2062375"/>
          </a:xfrm>
          <a:prstGeom prst="rect">
            <a:avLst/>
          </a:prstGeom>
        </p:spPr>
        <p:txBody>
          <a:bodyPr lIns="0" tIns="0" rIns="0" bIns="0" rtlCol="0" anchor="t">
            <a:spAutoFit/>
          </a:bodyPr>
          <a:lstStyle/>
          <a:p>
            <a:pPr marL="0" lvl="0" indent="0" algn="l">
              <a:lnSpc>
                <a:spcPts val="8324"/>
              </a:lnSpc>
              <a:spcBef>
                <a:spcPct val="0"/>
              </a:spcBef>
            </a:pPr>
            <a:r>
              <a:rPr lang="en-US" sz="6032" spc="591">
                <a:solidFill>
                  <a:srgbClr val="231F20"/>
                </a:solidFill>
                <a:latin typeface="Oswald"/>
                <a:ea typeface="Oswald"/>
                <a:cs typeface="Oswald"/>
                <a:sym typeface="Oswald"/>
              </a:rPr>
              <a:t>PROJECT MANAGEMENT AND COLLABORATION</a:t>
            </a:r>
          </a:p>
        </p:txBody>
      </p:sp>
      <p:sp>
        <p:nvSpPr>
          <p:cNvPr id="5" name="TextBox 5"/>
          <p:cNvSpPr txBox="1"/>
          <p:nvPr/>
        </p:nvSpPr>
        <p:spPr>
          <a:xfrm>
            <a:off x="1870276" y="2185286"/>
            <a:ext cx="15002501" cy="5982432"/>
          </a:xfrm>
          <a:prstGeom prst="rect">
            <a:avLst/>
          </a:prstGeom>
        </p:spPr>
        <p:txBody>
          <a:bodyPr lIns="0" tIns="0" rIns="0" bIns="0" rtlCol="0" anchor="t">
            <a:spAutoFit/>
          </a:bodyPr>
          <a:lstStyle/>
          <a:p>
            <a:pPr algn="l">
              <a:lnSpc>
                <a:spcPts val="3405"/>
              </a:lnSpc>
            </a:pPr>
            <a:r>
              <a:rPr lang="en-US" sz="2467" spc="241">
                <a:solidFill>
                  <a:srgbClr val="231F20"/>
                </a:solidFill>
                <a:latin typeface="Oswald"/>
                <a:ea typeface="Oswald"/>
                <a:cs typeface="Oswald"/>
                <a:sym typeface="Oswald"/>
              </a:rPr>
              <a:t>TOOLS USED</a:t>
            </a:r>
          </a:p>
          <a:p>
            <a:pPr algn="l">
              <a:lnSpc>
                <a:spcPts val="3405"/>
              </a:lnSpc>
            </a:pPr>
            <a:endParaRPr lang="en-US" sz="2467" spc="241">
              <a:solidFill>
                <a:srgbClr val="231F20"/>
              </a:solidFill>
              <a:latin typeface="Oswald"/>
              <a:ea typeface="Oswald"/>
              <a:cs typeface="Oswald"/>
              <a:sym typeface="Oswald"/>
            </a:endParaRPr>
          </a:p>
          <a:p>
            <a:pPr marL="532835" lvl="1" indent="-266418" algn="l">
              <a:lnSpc>
                <a:spcPts val="3405"/>
              </a:lnSpc>
              <a:buAutoNum type="arabicPeriod"/>
            </a:pPr>
            <a:r>
              <a:rPr lang="en-US" sz="2467" spc="241">
                <a:solidFill>
                  <a:srgbClr val="231F20"/>
                </a:solidFill>
                <a:latin typeface="Oswald"/>
                <a:ea typeface="Oswald"/>
                <a:cs typeface="Oswald"/>
                <a:sym typeface="Oswald"/>
              </a:rPr>
              <a:t>PROJECT MANAGEMENT SOFTWARE</a:t>
            </a:r>
          </a:p>
          <a:p>
            <a:pPr marL="1065671" lvl="2" indent="-355224" algn="l">
              <a:lnSpc>
                <a:spcPts val="3405"/>
              </a:lnSpc>
              <a:buFont typeface="Arial"/>
              <a:buChar char="⚬"/>
            </a:pPr>
            <a:r>
              <a:rPr lang="en-US" sz="2467" spc="241">
                <a:solidFill>
                  <a:srgbClr val="231F20"/>
                </a:solidFill>
                <a:latin typeface="Oswald"/>
                <a:ea typeface="Oswald"/>
                <a:cs typeface="Oswald"/>
                <a:sym typeface="Oswald"/>
              </a:rPr>
              <a:t>TRELLO/JIRA: USED FOR TASK MANAGEMENT, WHERE TASKS ARE ORGANIZED INTO BOARDS OR SPRINTS. TEAM MEMBERS CAN ASSIGN, PRIORITIZE, AND TRACK TASK PROGRESS IN REAL TIME.</a:t>
            </a:r>
          </a:p>
          <a:p>
            <a:pPr marL="1065671" lvl="2" indent="-355224" algn="l">
              <a:lnSpc>
                <a:spcPts val="3405"/>
              </a:lnSpc>
              <a:buFont typeface="Arial"/>
              <a:buChar char="⚬"/>
            </a:pPr>
            <a:r>
              <a:rPr lang="en-US" sz="2467" spc="241">
                <a:solidFill>
                  <a:srgbClr val="231F20"/>
                </a:solidFill>
                <a:latin typeface="Oswald"/>
                <a:ea typeface="Oswald"/>
                <a:cs typeface="Oswald"/>
                <a:sym typeface="Oswald"/>
              </a:rPr>
              <a:t>ASANA: EMPLOYED FOR TRACKING PROJECT MILESTONES AND DEADLINES, ALLOWING FOR EASY VISIBILITY INTO ONGOING TASKS AND RESPONSIBILITIES.</a:t>
            </a:r>
          </a:p>
          <a:p>
            <a:pPr algn="l">
              <a:lnSpc>
                <a:spcPts val="3405"/>
              </a:lnSpc>
            </a:pPr>
            <a:endParaRPr lang="en-US" sz="2467" spc="241">
              <a:solidFill>
                <a:srgbClr val="231F20"/>
              </a:solidFill>
              <a:latin typeface="Oswald"/>
              <a:ea typeface="Oswald"/>
              <a:cs typeface="Oswald"/>
              <a:sym typeface="Oswald"/>
            </a:endParaRPr>
          </a:p>
          <a:p>
            <a:pPr marL="532835" lvl="1" indent="-266418" algn="l">
              <a:lnSpc>
                <a:spcPts val="3405"/>
              </a:lnSpc>
              <a:buAutoNum type="arabicPeriod"/>
            </a:pPr>
            <a:r>
              <a:rPr lang="en-US" sz="2467" spc="241">
                <a:solidFill>
                  <a:srgbClr val="231F20"/>
                </a:solidFill>
                <a:latin typeface="Oswald"/>
                <a:ea typeface="Oswald"/>
                <a:cs typeface="Oswald"/>
                <a:sym typeface="Oswald"/>
              </a:rPr>
              <a:t>COMMUNICATION TOOLS</a:t>
            </a:r>
          </a:p>
          <a:p>
            <a:pPr marL="1065671" lvl="2" indent="-355224" algn="l">
              <a:lnSpc>
                <a:spcPts val="3405"/>
              </a:lnSpc>
              <a:buFont typeface="Arial"/>
              <a:buChar char="⚬"/>
            </a:pPr>
            <a:r>
              <a:rPr lang="en-US" sz="2467" spc="241">
                <a:solidFill>
                  <a:srgbClr val="231F20"/>
                </a:solidFill>
                <a:latin typeface="Oswald"/>
                <a:ea typeface="Oswald"/>
                <a:cs typeface="Oswald"/>
                <a:sym typeface="Oswald"/>
              </a:rPr>
              <a:t>SLACK: UTILIZED FOR REAL-TIME COMMUNICATION, ENABLING QUICK DISCUSSIONS, FILE SHARING, AND INTEGRATION WITH OTHER TOOLS FOR NOTIFICATIONS AND UPDATES.</a:t>
            </a:r>
          </a:p>
          <a:p>
            <a:pPr marL="1065671" lvl="2" indent="-355224" algn="l">
              <a:lnSpc>
                <a:spcPts val="3405"/>
              </a:lnSpc>
              <a:spcBef>
                <a:spcPct val="0"/>
              </a:spcBef>
              <a:buFont typeface="Arial"/>
              <a:buChar char="⚬"/>
            </a:pPr>
            <a:r>
              <a:rPr lang="en-US" sz="2467" spc="241">
                <a:solidFill>
                  <a:srgbClr val="231F20"/>
                </a:solidFill>
                <a:latin typeface="Oswald"/>
                <a:ea typeface="Oswald"/>
                <a:cs typeface="Oswald"/>
                <a:sym typeface="Oswald"/>
              </a:rPr>
              <a:t>MICROSOFT TEAMS: USED FOR VIDEO CONFERENCING AND TEAM MEETINGS, FACILITATING COLLABORATION ACROSS DIFFERENT LOCATIONS.</a:t>
            </a:r>
          </a:p>
          <a:p>
            <a:pPr marL="0" lvl="0" indent="0" algn="l">
              <a:lnSpc>
                <a:spcPts val="3405"/>
              </a:lnSpc>
              <a:spcBef>
                <a:spcPct val="0"/>
              </a:spcBef>
            </a:pPr>
            <a:endParaRPr lang="en-US" sz="2467" spc="241">
              <a:solidFill>
                <a:srgbClr val="231F20"/>
              </a:solidFill>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5959915" y="759470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3783599" y="-3427639"/>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481122" y="-54875"/>
            <a:ext cx="11344100" cy="2062375"/>
          </a:xfrm>
          <a:prstGeom prst="rect">
            <a:avLst/>
          </a:prstGeom>
        </p:spPr>
        <p:txBody>
          <a:bodyPr lIns="0" tIns="0" rIns="0" bIns="0" rtlCol="0" anchor="t">
            <a:spAutoFit/>
          </a:bodyPr>
          <a:lstStyle/>
          <a:p>
            <a:pPr marL="0" lvl="0" indent="0" algn="l">
              <a:lnSpc>
                <a:spcPts val="8324"/>
              </a:lnSpc>
              <a:spcBef>
                <a:spcPct val="0"/>
              </a:spcBef>
            </a:pPr>
            <a:r>
              <a:rPr lang="en-US" sz="6032" spc="591">
                <a:solidFill>
                  <a:srgbClr val="231F20"/>
                </a:solidFill>
                <a:latin typeface="Oswald"/>
                <a:ea typeface="Oswald"/>
                <a:cs typeface="Oswald"/>
                <a:sym typeface="Oswald"/>
              </a:rPr>
              <a:t>PROJECT MANAGEMENT AND COLLABORATION</a:t>
            </a:r>
          </a:p>
        </p:txBody>
      </p:sp>
      <p:sp>
        <p:nvSpPr>
          <p:cNvPr id="5" name="TextBox 5"/>
          <p:cNvSpPr txBox="1"/>
          <p:nvPr/>
        </p:nvSpPr>
        <p:spPr>
          <a:xfrm>
            <a:off x="2256799" y="2745229"/>
            <a:ext cx="15002501" cy="4410807"/>
          </a:xfrm>
          <a:prstGeom prst="rect">
            <a:avLst/>
          </a:prstGeom>
        </p:spPr>
        <p:txBody>
          <a:bodyPr lIns="0" tIns="0" rIns="0" bIns="0" rtlCol="0" anchor="t">
            <a:spAutoFit/>
          </a:bodyPr>
          <a:lstStyle/>
          <a:p>
            <a:pPr algn="l">
              <a:lnSpc>
                <a:spcPts val="3405"/>
              </a:lnSpc>
            </a:pPr>
            <a:r>
              <a:rPr lang="en-US" sz="2467" spc="241">
                <a:solidFill>
                  <a:srgbClr val="231F20"/>
                </a:solidFill>
                <a:latin typeface="Oswald"/>
                <a:ea typeface="Oswald"/>
                <a:cs typeface="Oswald"/>
                <a:sym typeface="Oswald"/>
              </a:rPr>
              <a:t>VERSION CONTROL SYSTEM</a:t>
            </a:r>
          </a:p>
          <a:p>
            <a:pPr algn="l">
              <a:lnSpc>
                <a:spcPts val="3405"/>
              </a:lnSpc>
            </a:pPr>
            <a:r>
              <a:rPr lang="en-US" sz="2467" spc="241">
                <a:solidFill>
                  <a:srgbClr val="231F20"/>
                </a:solidFill>
                <a:latin typeface="Oswald"/>
                <a:ea typeface="Oswald"/>
                <a:cs typeface="Oswald"/>
                <a:sym typeface="Oswald"/>
              </a:rPr>
              <a:t>Git/GitHub: Implemented for source code management, allowing team members to collaborate on code, track changes, and manage different versions effectively.</a:t>
            </a:r>
          </a:p>
          <a:p>
            <a:pPr algn="l">
              <a:lnSpc>
                <a:spcPts val="3405"/>
              </a:lnSpc>
            </a:pPr>
            <a:endParaRPr lang="en-US" sz="2467" spc="241">
              <a:solidFill>
                <a:srgbClr val="231F20"/>
              </a:solidFill>
              <a:latin typeface="Oswald"/>
              <a:ea typeface="Oswald"/>
              <a:cs typeface="Oswald"/>
              <a:sym typeface="Oswald"/>
            </a:endParaRPr>
          </a:p>
          <a:p>
            <a:pPr algn="l">
              <a:lnSpc>
                <a:spcPts val="3405"/>
              </a:lnSpc>
            </a:pPr>
            <a:endParaRPr lang="en-US" sz="2467" spc="241">
              <a:solidFill>
                <a:srgbClr val="231F20"/>
              </a:solidFill>
              <a:latin typeface="Oswald"/>
              <a:ea typeface="Oswald"/>
              <a:cs typeface="Oswald"/>
              <a:sym typeface="Oswald"/>
            </a:endParaRPr>
          </a:p>
          <a:p>
            <a:pPr algn="l">
              <a:lnSpc>
                <a:spcPts val="3405"/>
              </a:lnSpc>
            </a:pPr>
            <a:r>
              <a:rPr lang="en-US" sz="2467" spc="241">
                <a:solidFill>
                  <a:srgbClr val="231F20"/>
                </a:solidFill>
                <a:latin typeface="Oswald"/>
                <a:ea typeface="Oswald"/>
                <a:cs typeface="Oswald"/>
                <a:sym typeface="Oswald"/>
              </a:rPr>
              <a:t>Documentation Tools</a:t>
            </a:r>
          </a:p>
          <a:p>
            <a:pPr marL="1195207" lvl="2" indent="-398402" algn="l">
              <a:lnSpc>
                <a:spcPts val="3819"/>
              </a:lnSpc>
              <a:spcBef>
                <a:spcPct val="0"/>
              </a:spcBef>
              <a:buFont typeface="Arial"/>
              <a:buChar char="⚬"/>
            </a:pPr>
            <a:r>
              <a:rPr lang="en-US" sz="2767" spc="271">
                <a:solidFill>
                  <a:srgbClr val="231F20"/>
                </a:solidFill>
                <a:latin typeface="Oswald"/>
                <a:ea typeface="Oswald"/>
                <a:cs typeface="Oswald"/>
                <a:sym typeface="Oswald"/>
              </a:rPr>
              <a:t>Confluence/Google Docs: Used for creating and sharing project documentation, meeting notes, and design specifications, ensuring that all team members have access to up-to-date information.</a:t>
            </a:r>
          </a:p>
          <a:p>
            <a:pPr marL="0" lvl="0" indent="0" algn="l">
              <a:lnSpc>
                <a:spcPts val="3405"/>
              </a:lnSpc>
              <a:spcBef>
                <a:spcPct val="0"/>
              </a:spcBef>
            </a:pPr>
            <a:endParaRPr lang="en-US" sz="2767" spc="271">
              <a:solidFill>
                <a:srgbClr val="231F20"/>
              </a:solidFill>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5959915" y="759470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3783599" y="-3427639"/>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481122" y="-54875"/>
            <a:ext cx="11344100" cy="2062375"/>
          </a:xfrm>
          <a:prstGeom prst="rect">
            <a:avLst/>
          </a:prstGeom>
        </p:spPr>
        <p:txBody>
          <a:bodyPr lIns="0" tIns="0" rIns="0" bIns="0" rtlCol="0" anchor="t">
            <a:spAutoFit/>
          </a:bodyPr>
          <a:lstStyle/>
          <a:p>
            <a:pPr marL="0" lvl="0" indent="0" algn="l">
              <a:lnSpc>
                <a:spcPts val="8324"/>
              </a:lnSpc>
              <a:spcBef>
                <a:spcPct val="0"/>
              </a:spcBef>
            </a:pPr>
            <a:r>
              <a:rPr lang="en-US" sz="6032" spc="591">
                <a:solidFill>
                  <a:srgbClr val="231F20"/>
                </a:solidFill>
                <a:latin typeface="Oswald"/>
                <a:ea typeface="Oswald"/>
                <a:cs typeface="Oswald"/>
                <a:sym typeface="Oswald"/>
              </a:rPr>
              <a:t>PROJECT MANAGEMENT AND COLLABORATION</a:t>
            </a:r>
          </a:p>
        </p:txBody>
      </p:sp>
      <p:sp>
        <p:nvSpPr>
          <p:cNvPr id="5" name="TextBox 5"/>
          <p:cNvSpPr txBox="1"/>
          <p:nvPr/>
        </p:nvSpPr>
        <p:spPr>
          <a:xfrm>
            <a:off x="2256799" y="2745229"/>
            <a:ext cx="15002501" cy="5858607"/>
          </a:xfrm>
          <a:prstGeom prst="rect">
            <a:avLst/>
          </a:prstGeom>
        </p:spPr>
        <p:txBody>
          <a:bodyPr lIns="0" tIns="0" rIns="0" bIns="0" rtlCol="0" anchor="t">
            <a:spAutoFit/>
          </a:bodyPr>
          <a:lstStyle/>
          <a:p>
            <a:pPr algn="l">
              <a:lnSpc>
                <a:spcPts val="3405"/>
              </a:lnSpc>
            </a:pPr>
            <a:r>
              <a:rPr lang="en-US" sz="2467" spc="241">
                <a:solidFill>
                  <a:srgbClr val="231F20"/>
                </a:solidFill>
                <a:latin typeface="Oswald"/>
                <a:ea typeface="Oswald"/>
                <a:cs typeface="Oswald"/>
                <a:sym typeface="Oswald"/>
              </a:rPr>
              <a:t>STRATEGies for Effective Collaboration</a:t>
            </a:r>
          </a:p>
          <a:p>
            <a:pPr algn="l">
              <a:lnSpc>
                <a:spcPts val="3405"/>
              </a:lnSpc>
            </a:pPr>
            <a:endParaRPr lang="en-US" sz="2467" spc="241">
              <a:solidFill>
                <a:srgbClr val="231F20"/>
              </a:solidFill>
              <a:latin typeface="Oswald"/>
              <a:ea typeface="Oswald"/>
              <a:cs typeface="Oswald"/>
              <a:sym typeface="Oswald"/>
            </a:endParaRPr>
          </a:p>
          <a:p>
            <a:pPr marL="532835" lvl="1" indent="-266418" algn="l">
              <a:lnSpc>
                <a:spcPts val="3405"/>
              </a:lnSpc>
              <a:buAutoNum type="arabicPeriod"/>
            </a:pPr>
            <a:r>
              <a:rPr lang="en-US" sz="2467" spc="241">
                <a:solidFill>
                  <a:srgbClr val="231F20"/>
                </a:solidFill>
                <a:latin typeface="Oswald"/>
                <a:ea typeface="Oswald"/>
                <a:cs typeface="Oswald"/>
                <a:sym typeface="Oswald"/>
              </a:rPr>
              <a:t>Agile Methodology</a:t>
            </a:r>
          </a:p>
          <a:p>
            <a:pPr marL="1065671" lvl="2" indent="-355224" algn="l">
              <a:lnSpc>
                <a:spcPts val="3405"/>
              </a:lnSpc>
              <a:buFont typeface="Arial"/>
              <a:buChar char="⚬"/>
            </a:pPr>
            <a:r>
              <a:rPr lang="en-US" sz="2467" spc="241">
                <a:solidFill>
                  <a:srgbClr val="231F20"/>
                </a:solidFill>
                <a:latin typeface="Oswald"/>
                <a:ea typeface="Oswald"/>
                <a:cs typeface="Oswald"/>
                <a:sym typeface="Oswald"/>
              </a:rPr>
              <a:t>The team adopted Agile practices, breaking the project into smaller sprints. This allowed for iterative development, frequent reassessment of progress, and adaptation to changes based on feedback.</a:t>
            </a:r>
          </a:p>
          <a:p>
            <a:pPr algn="l">
              <a:lnSpc>
                <a:spcPts val="3405"/>
              </a:lnSpc>
            </a:pPr>
            <a:endParaRPr lang="en-US" sz="2467" spc="241">
              <a:solidFill>
                <a:srgbClr val="231F20"/>
              </a:solidFill>
              <a:latin typeface="Oswald"/>
              <a:ea typeface="Oswald"/>
              <a:cs typeface="Oswald"/>
              <a:sym typeface="Oswald"/>
            </a:endParaRPr>
          </a:p>
          <a:p>
            <a:pPr algn="l">
              <a:lnSpc>
                <a:spcPts val="3405"/>
              </a:lnSpc>
            </a:pPr>
            <a:r>
              <a:rPr lang="en-US" sz="2467" spc="241">
                <a:solidFill>
                  <a:srgbClr val="231F20"/>
                </a:solidFill>
                <a:latin typeface="Oswald"/>
                <a:ea typeface="Oswald"/>
                <a:cs typeface="Oswald"/>
                <a:sym typeface="Oswald"/>
              </a:rPr>
              <a:t>   2. Regular Stand-Up Meetings</a:t>
            </a:r>
          </a:p>
          <a:p>
            <a:pPr marL="1281565" lvl="2" indent="-427188" algn="l">
              <a:lnSpc>
                <a:spcPts val="4095"/>
              </a:lnSpc>
              <a:buFont typeface="Arial"/>
              <a:buChar char="⚬"/>
            </a:pPr>
            <a:r>
              <a:rPr lang="en-US" sz="2967" spc="290">
                <a:solidFill>
                  <a:srgbClr val="231F20"/>
                </a:solidFill>
                <a:latin typeface="Oswald"/>
                <a:ea typeface="Oswald"/>
                <a:cs typeface="Oswald"/>
                <a:sym typeface="Oswald"/>
              </a:rPr>
              <a:t>Daily stand-up meetings were held to discuss progress, address any roadblocks, and align on priorities. This quick check-in helped maintain focus and accountability.</a:t>
            </a:r>
          </a:p>
          <a:p>
            <a:pPr algn="l">
              <a:lnSpc>
                <a:spcPts val="3819"/>
              </a:lnSpc>
              <a:spcBef>
                <a:spcPct val="0"/>
              </a:spcBef>
            </a:pPr>
            <a:endParaRPr lang="en-US" sz="2967" spc="290">
              <a:solidFill>
                <a:srgbClr val="231F20"/>
              </a:solidFill>
              <a:latin typeface="Oswald"/>
              <a:ea typeface="Oswald"/>
              <a:cs typeface="Oswald"/>
              <a:sym typeface="Oswald"/>
            </a:endParaRPr>
          </a:p>
          <a:p>
            <a:pPr marL="0" lvl="0" indent="0" algn="l">
              <a:lnSpc>
                <a:spcPts val="3405"/>
              </a:lnSpc>
              <a:spcBef>
                <a:spcPct val="0"/>
              </a:spcBef>
            </a:pPr>
            <a:endParaRPr lang="en-US" sz="2967" spc="290">
              <a:solidFill>
                <a:srgbClr val="231F20"/>
              </a:solidFill>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5959915" y="7594706"/>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3783599" y="-3427639"/>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2481122" y="-54875"/>
            <a:ext cx="11344100" cy="2062375"/>
          </a:xfrm>
          <a:prstGeom prst="rect">
            <a:avLst/>
          </a:prstGeom>
        </p:spPr>
        <p:txBody>
          <a:bodyPr lIns="0" tIns="0" rIns="0" bIns="0" rtlCol="0" anchor="t">
            <a:spAutoFit/>
          </a:bodyPr>
          <a:lstStyle/>
          <a:p>
            <a:pPr marL="0" lvl="0" indent="0" algn="l">
              <a:lnSpc>
                <a:spcPts val="8324"/>
              </a:lnSpc>
              <a:spcBef>
                <a:spcPct val="0"/>
              </a:spcBef>
            </a:pPr>
            <a:r>
              <a:rPr lang="en-US" sz="6032" spc="591">
                <a:solidFill>
                  <a:srgbClr val="231F20"/>
                </a:solidFill>
                <a:latin typeface="Oswald"/>
                <a:ea typeface="Oswald"/>
                <a:cs typeface="Oswald"/>
                <a:sym typeface="Oswald"/>
              </a:rPr>
              <a:t>PROJECT MANAGEMENT AND COLLABORATION</a:t>
            </a:r>
          </a:p>
        </p:txBody>
      </p:sp>
      <p:sp>
        <p:nvSpPr>
          <p:cNvPr id="5" name="TextBox 5"/>
          <p:cNvSpPr txBox="1"/>
          <p:nvPr/>
        </p:nvSpPr>
        <p:spPr>
          <a:xfrm>
            <a:off x="2256799" y="2735704"/>
            <a:ext cx="15002501" cy="5673060"/>
          </a:xfrm>
          <a:prstGeom prst="rect">
            <a:avLst/>
          </a:prstGeom>
        </p:spPr>
        <p:txBody>
          <a:bodyPr lIns="0" tIns="0" rIns="0" bIns="0" rtlCol="0" anchor="t">
            <a:spAutoFit/>
          </a:bodyPr>
          <a:lstStyle/>
          <a:p>
            <a:pPr algn="l">
              <a:lnSpc>
                <a:spcPts val="3681"/>
              </a:lnSpc>
            </a:pPr>
            <a:r>
              <a:rPr lang="en-US" sz="2667" spc="261">
                <a:solidFill>
                  <a:srgbClr val="231F20"/>
                </a:solidFill>
                <a:latin typeface="Oswald"/>
                <a:ea typeface="Oswald"/>
                <a:cs typeface="Oswald"/>
                <a:sym typeface="Oswald"/>
              </a:rPr>
              <a:t>STRATEGies for Effective Collaboration</a:t>
            </a:r>
          </a:p>
          <a:p>
            <a:pPr algn="l">
              <a:lnSpc>
                <a:spcPts val="3681"/>
              </a:lnSpc>
            </a:pPr>
            <a:endParaRPr lang="en-US" sz="2667" spc="261">
              <a:solidFill>
                <a:srgbClr val="231F20"/>
              </a:solidFill>
              <a:latin typeface="Oswald"/>
              <a:ea typeface="Oswald"/>
              <a:cs typeface="Oswald"/>
              <a:sym typeface="Oswald"/>
            </a:endParaRPr>
          </a:p>
          <a:p>
            <a:pPr algn="l">
              <a:lnSpc>
                <a:spcPts val="3681"/>
              </a:lnSpc>
            </a:pPr>
            <a:r>
              <a:rPr lang="en-US" sz="2667" spc="261">
                <a:solidFill>
                  <a:srgbClr val="231F20"/>
                </a:solidFill>
                <a:latin typeface="Oswald"/>
                <a:ea typeface="Oswald"/>
                <a:cs typeface="Oswald"/>
                <a:sym typeface="Oswald"/>
              </a:rPr>
              <a:t>3. CLEAR ROLE DEFINITIONS</a:t>
            </a:r>
          </a:p>
          <a:p>
            <a:pPr algn="l">
              <a:lnSpc>
                <a:spcPts val="3681"/>
              </a:lnSpc>
            </a:pPr>
            <a:r>
              <a:rPr lang="en-US" sz="2667" spc="261">
                <a:solidFill>
                  <a:srgbClr val="231F20"/>
                </a:solidFill>
                <a:latin typeface="Oswald"/>
                <a:ea typeface="Oswald"/>
                <a:cs typeface="Oswald"/>
                <a:sym typeface="Oswald"/>
              </a:rPr>
              <a:t>   EACH TEAM MEMBER’S ROLE AND RESPONSIBILITIES WERE CLEARLY DEFINED FROM THE OUTSET,                     REDUCING CONFUSION AND ENSURING ACCOUNTABILITY FOR SPECIFIC TASKS.   </a:t>
            </a:r>
          </a:p>
          <a:p>
            <a:pPr algn="l">
              <a:lnSpc>
                <a:spcPts val="3681"/>
              </a:lnSpc>
            </a:pPr>
            <a:endParaRPr lang="en-US" sz="2667" spc="261">
              <a:solidFill>
                <a:srgbClr val="231F20"/>
              </a:solidFill>
              <a:latin typeface="Oswald"/>
              <a:ea typeface="Oswald"/>
              <a:cs typeface="Oswald"/>
              <a:sym typeface="Oswald"/>
            </a:endParaRPr>
          </a:p>
          <a:p>
            <a:pPr algn="l">
              <a:lnSpc>
                <a:spcPts val="3681"/>
              </a:lnSpc>
            </a:pPr>
            <a:r>
              <a:rPr lang="en-US" sz="2667" spc="261">
                <a:solidFill>
                  <a:srgbClr val="231F20"/>
                </a:solidFill>
                <a:latin typeface="Oswald"/>
                <a:ea typeface="Oswald"/>
                <a:cs typeface="Oswald"/>
                <a:sym typeface="Oswald"/>
              </a:rPr>
              <a:t>4. COLLABORATIVE TOOLS INTEGRATION</a:t>
            </a:r>
          </a:p>
          <a:p>
            <a:pPr algn="l">
              <a:lnSpc>
                <a:spcPts val="3681"/>
              </a:lnSpc>
            </a:pPr>
            <a:r>
              <a:rPr lang="en-US" sz="2667" spc="261">
                <a:solidFill>
                  <a:srgbClr val="231F20"/>
                </a:solidFill>
                <a:latin typeface="Oswald"/>
                <a:ea typeface="Oswald"/>
                <a:cs typeface="Oswald"/>
                <a:sym typeface="Oswald"/>
              </a:rPr>
              <a:t>   INTEGRATION OF TOOLS (E.G., LINKING TRELLO WITH SLACK) ENABLED SEAMLESS UPDATES AND              NOTIFICATIONS, KEEPING EVERYONE INFORMED ABOUT TASK STATUSES </a:t>
            </a:r>
          </a:p>
          <a:p>
            <a:pPr algn="l">
              <a:lnSpc>
                <a:spcPts val="3681"/>
              </a:lnSpc>
            </a:pPr>
            <a:r>
              <a:rPr lang="en-US" sz="2667" spc="261">
                <a:solidFill>
                  <a:srgbClr val="231F20"/>
                </a:solidFill>
                <a:latin typeface="Oswald"/>
                <a:ea typeface="Oswald"/>
                <a:cs typeface="Oswald"/>
                <a:sym typeface="Oswald"/>
              </a:rPr>
              <a:t>WITHOUT EXCESSIVE MANUAL CHECKING.</a:t>
            </a:r>
          </a:p>
          <a:p>
            <a:pPr algn="l">
              <a:lnSpc>
                <a:spcPts val="4371"/>
              </a:lnSpc>
              <a:spcBef>
                <a:spcPct val="0"/>
              </a:spcBef>
            </a:pPr>
            <a:endParaRPr lang="en-US" sz="2667" spc="261">
              <a:solidFill>
                <a:srgbClr val="231F20"/>
              </a:solidFill>
              <a:latin typeface="Oswald"/>
              <a:ea typeface="Oswald"/>
              <a:cs typeface="Oswald"/>
              <a:sym typeface="Oswald"/>
            </a:endParaRPr>
          </a:p>
          <a:p>
            <a:pPr marL="0" lvl="0" indent="0" algn="l">
              <a:lnSpc>
                <a:spcPts val="3681"/>
              </a:lnSpc>
              <a:spcBef>
                <a:spcPct val="0"/>
              </a:spcBef>
            </a:pPr>
            <a:endParaRPr lang="en-US" sz="2667" spc="261">
              <a:solidFill>
                <a:srgbClr val="231F20"/>
              </a:solidFill>
              <a:latin typeface="Oswald"/>
              <a:ea typeface="Oswald"/>
              <a:cs typeface="Oswald"/>
              <a:sym typeface="Oswa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sp>
        <p:nvSpPr>
          <p:cNvPr id="2" name="Freeform 2"/>
          <p:cNvSpPr/>
          <p:nvPr/>
        </p:nvSpPr>
        <p:spPr>
          <a:xfrm rot="887923">
            <a:off x="-6433097" y="7772869"/>
            <a:ext cx="13977230" cy="14342307"/>
          </a:xfrm>
          <a:custGeom>
            <a:avLst/>
            <a:gdLst/>
            <a:ahLst/>
            <a:cxnLst/>
            <a:rect l="l" t="t" r="r" b="b"/>
            <a:pathLst>
              <a:path w="13977230" h="14342307">
                <a:moveTo>
                  <a:pt x="0" y="0"/>
                </a:moveTo>
                <a:lnTo>
                  <a:pt x="13977230" y="0"/>
                </a:lnTo>
                <a:lnTo>
                  <a:pt x="13977230" y="14342307"/>
                </a:lnTo>
                <a:lnTo>
                  <a:pt x="0" y="143423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887923">
            <a:off x="13783599" y="-3427639"/>
            <a:ext cx="7032580" cy="7216267"/>
          </a:xfrm>
          <a:custGeom>
            <a:avLst/>
            <a:gdLst/>
            <a:ahLst/>
            <a:cxnLst/>
            <a:rect l="l" t="t" r="r" b="b"/>
            <a:pathLst>
              <a:path w="7032580" h="7216267">
                <a:moveTo>
                  <a:pt x="0" y="0"/>
                </a:moveTo>
                <a:lnTo>
                  <a:pt x="7032580" y="0"/>
                </a:lnTo>
                <a:lnTo>
                  <a:pt x="7032580" y="7216267"/>
                </a:lnTo>
                <a:lnTo>
                  <a:pt x="0" y="72162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028700" y="75719"/>
            <a:ext cx="15280406" cy="2062375"/>
          </a:xfrm>
          <a:prstGeom prst="rect">
            <a:avLst/>
          </a:prstGeom>
        </p:spPr>
        <p:txBody>
          <a:bodyPr lIns="0" tIns="0" rIns="0" bIns="0" rtlCol="0" anchor="t">
            <a:spAutoFit/>
          </a:bodyPr>
          <a:lstStyle/>
          <a:p>
            <a:pPr marL="0" lvl="0" indent="0" algn="l">
              <a:lnSpc>
                <a:spcPts val="8324"/>
              </a:lnSpc>
              <a:spcBef>
                <a:spcPct val="0"/>
              </a:spcBef>
            </a:pPr>
            <a:r>
              <a:rPr lang="en-US" sz="6032" spc="591">
                <a:solidFill>
                  <a:srgbClr val="231F20"/>
                </a:solidFill>
                <a:latin typeface="Oswald"/>
                <a:ea typeface="Oswald"/>
                <a:cs typeface="Oswald"/>
                <a:sym typeface="Oswald"/>
              </a:rPr>
              <a:t>PROJECT MANAPERFORMANCE EVALUATION CRITERIAGEMENT AND COLLABORATION</a:t>
            </a:r>
          </a:p>
        </p:txBody>
      </p:sp>
      <p:sp>
        <p:nvSpPr>
          <p:cNvPr id="5" name="TextBox 5"/>
          <p:cNvSpPr txBox="1"/>
          <p:nvPr/>
        </p:nvSpPr>
        <p:spPr>
          <a:xfrm>
            <a:off x="1306605" y="2099995"/>
            <a:ext cx="15002501" cy="7696932"/>
          </a:xfrm>
          <a:prstGeom prst="rect">
            <a:avLst/>
          </a:prstGeom>
        </p:spPr>
        <p:txBody>
          <a:bodyPr lIns="0" tIns="0" rIns="0" bIns="0" rtlCol="0" anchor="t">
            <a:spAutoFit/>
          </a:bodyPr>
          <a:lstStyle/>
          <a:p>
            <a:pPr algn="l">
              <a:lnSpc>
                <a:spcPts val="3405"/>
              </a:lnSpc>
            </a:pPr>
            <a:r>
              <a:rPr lang="en-US" sz="2467" spc="241">
                <a:solidFill>
                  <a:srgbClr val="231F20"/>
                </a:solidFill>
                <a:latin typeface="Oswald"/>
                <a:ea typeface="Oswald"/>
                <a:cs typeface="Oswald"/>
                <a:sym typeface="Oswald"/>
              </a:rPr>
              <a:t>ALIGNMENT WITH USER REQUirements</a:t>
            </a:r>
          </a:p>
          <a:p>
            <a:pPr algn="l">
              <a:lnSpc>
                <a:spcPts val="3405"/>
              </a:lnSpc>
            </a:pPr>
            <a:endParaRPr lang="en-US" sz="2467" spc="241">
              <a:solidFill>
                <a:srgbClr val="231F20"/>
              </a:solidFill>
              <a:latin typeface="Oswald"/>
              <a:ea typeface="Oswald"/>
              <a:cs typeface="Oswald"/>
              <a:sym typeface="Oswald"/>
            </a:endParaRPr>
          </a:p>
          <a:p>
            <a:pPr algn="l">
              <a:lnSpc>
                <a:spcPts val="3405"/>
              </a:lnSpc>
            </a:pPr>
            <a:r>
              <a:rPr lang="en-US" sz="2467" spc="241">
                <a:solidFill>
                  <a:srgbClr val="231F20"/>
                </a:solidFill>
                <a:latin typeface="Oswald"/>
                <a:ea typeface="Oswald"/>
                <a:cs typeface="Oswald"/>
                <a:sym typeface="Oswald"/>
              </a:rPr>
              <a:t>Requirement Coverage: MEASURED BY THE PERCENTAGE OF USER REQUIREMENTS THAT WERE SUCCESSFULLY IMPLEMENTED. THIS INCLUDES BOTH FUNCTIONAL AND NON-FUNCTIONAL</a:t>
            </a:r>
          </a:p>
          <a:p>
            <a:pPr algn="l">
              <a:lnSpc>
                <a:spcPts val="3405"/>
              </a:lnSpc>
            </a:pPr>
            <a:endParaRPr lang="en-US" sz="2467" spc="241">
              <a:solidFill>
                <a:srgbClr val="231F20"/>
              </a:solidFill>
              <a:latin typeface="Oswald"/>
              <a:ea typeface="Oswald"/>
              <a:cs typeface="Oswald"/>
              <a:sym typeface="Oswald"/>
            </a:endParaRPr>
          </a:p>
          <a:p>
            <a:pPr algn="l">
              <a:lnSpc>
                <a:spcPts val="3405"/>
              </a:lnSpc>
            </a:pPr>
            <a:r>
              <a:rPr lang="en-US" sz="2467" spc="241">
                <a:solidFill>
                  <a:srgbClr val="231F20"/>
                </a:solidFill>
                <a:latin typeface="Oswald"/>
                <a:ea typeface="Oswald"/>
                <a:cs typeface="Oswald"/>
                <a:sym typeface="Oswald"/>
              </a:rPr>
              <a:t> REQUIREMENTS.</a:t>
            </a:r>
          </a:p>
          <a:p>
            <a:pPr algn="l">
              <a:lnSpc>
                <a:spcPts val="3405"/>
              </a:lnSpc>
            </a:pPr>
            <a:r>
              <a:rPr lang="en-US" sz="2467" spc="241">
                <a:solidFill>
                  <a:srgbClr val="231F20"/>
                </a:solidFill>
                <a:latin typeface="Oswald"/>
                <a:ea typeface="Oswald"/>
                <a:cs typeface="Oswald"/>
                <a:sym typeface="Oswald"/>
              </a:rPr>
              <a:t>VALIDATION TESTING: CONDUCTED TO VERIFY THAT THE APPLICATION MEETS SPECIFIED REQUIREMENTS THROUGH USER ACCEPTANCE TESTING (UAT) AND FEEDBACK SESSIONS.</a:t>
            </a:r>
          </a:p>
          <a:p>
            <a:pPr algn="l">
              <a:lnSpc>
                <a:spcPts val="3405"/>
              </a:lnSpc>
            </a:pPr>
            <a:endParaRPr lang="en-US" sz="2467" spc="241">
              <a:solidFill>
                <a:srgbClr val="231F20"/>
              </a:solidFill>
              <a:latin typeface="Oswald"/>
              <a:ea typeface="Oswald"/>
              <a:cs typeface="Oswald"/>
              <a:sym typeface="Oswald"/>
            </a:endParaRPr>
          </a:p>
          <a:p>
            <a:pPr algn="l">
              <a:lnSpc>
                <a:spcPts val="3405"/>
              </a:lnSpc>
            </a:pPr>
            <a:r>
              <a:rPr lang="en-US" sz="2467" spc="241">
                <a:solidFill>
                  <a:srgbClr val="231F20"/>
                </a:solidFill>
                <a:latin typeface="Oswald"/>
                <a:ea typeface="Oswald"/>
                <a:cs typeface="Oswald"/>
                <a:sym typeface="Oswald"/>
              </a:rPr>
              <a:t>FUNCTIONALITY</a:t>
            </a:r>
          </a:p>
          <a:p>
            <a:pPr algn="l">
              <a:lnSpc>
                <a:spcPts val="3405"/>
              </a:lnSpc>
            </a:pPr>
            <a:endParaRPr lang="en-US" sz="2467" spc="241">
              <a:solidFill>
                <a:srgbClr val="231F20"/>
              </a:solidFill>
              <a:latin typeface="Oswald"/>
              <a:ea typeface="Oswald"/>
              <a:cs typeface="Oswald"/>
              <a:sym typeface="Oswald"/>
            </a:endParaRPr>
          </a:p>
          <a:p>
            <a:pPr algn="l">
              <a:lnSpc>
                <a:spcPts val="3405"/>
              </a:lnSpc>
            </a:pPr>
            <a:r>
              <a:rPr lang="en-US" sz="2467" spc="241">
                <a:solidFill>
                  <a:srgbClr val="231F20"/>
                </a:solidFill>
                <a:latin typeface="Oswald"/>
                <a:ea typeface="Oswald"/>
                <a:cs typeface="Oswald"/>
                <a:sym typeface="Oswald"/>
              </a:rPr>
              <a:t>FEATURE COMPLETENESS: EVALUATED BASED ON THE NUMBER OF IMPLEMENTED FEATURES COMPARED TO THE INITIAL PROJECT SCOPE. THIS INCLUDES CORE FUNCTIONALITIES LIKE EXPENSE SUBMISSION, APPROVAL WORKFLOWS, AND REPORTING CAPABILITIES.</a:t>
            </a:r>
          </a:p>
          <a:p>
            <a:pPr algn="l">
              <a:lnSpc>
                <a:spcPts val="3405"/>
              </a:lnSpc>
            </a:pPr>
            <a:endParaRPr lang="en-US" sz="2467" spc="241">
              <a:solidFill>
                <a:srgbClr val="231F20"/>
              </a:solidFill>
              <a:latin typeface="Oswald"/>
              <a:ea typeface="Oswald"/>
              <a:cs typeface="Oswald"/>
              <a:sym typeface="Oswald"/>
            </a:endParaRPr>
          </a:p>
          <a:p>
            <a:pPr algn="l">
              <a:lnSpc>
                <a:spcPts val="3405"/>
              </a:lnSpc>
              <a:spcBef>
                <a:spcPct val="0"/>
              </a:spcBef>
            </a:pPr>
            <a:r>
              <a:rPr lang="en-US" sz="2467" spc="241">
                <a:solidFill>
                  <a:srgbClr val="231F20"/>
                </a:solidFill>
                <a:latin typeface="Oswald"/>
                <a:ea typeface="Oswald"/>
                <a:cs typeface="Oswald"/>
                <a:sym typeface="Oswald"/>
              </a:rPr>
              <a:t>ERROR RATE: MONITORED BY TRACKING THE NUMBER OF BUGS REPORTED DURING TESTING PHASES AND POST-LAUNCH. A LOWER ERROR RATE INDICATES HIGHER FUNCTIONALITY RELIABILITY.</a:t>
            </a:r>
          </a:p>
          <a:p>
            <a:pPr marL="0" lvl="0" indent="0" algn="l">
              <a:lnSpc>
                <a:spcPts val="3405"/>
              </a:lnSpc>
              <a:spcBef>
                <a:spcPct val="0"/>
              </a:spcBef>
            </a:pPr>
            <a:endParaRPr lang="en-US" sz="2467" spc="241">
              <a:solidFill>
                <a:srgbClr val="231F20"/>
              </a:solidFill>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472961"/>
            <a:chOff x="0" y="0"/>
            <a:chExt cx="4816593" cy="651315"/>
          </a:xfrm>
        </p:grpSpPr>
        <p:sp>
          <p:nvSpPr>
            <p:cNvPr id="3" name="Freeform 3"/>
            <p:cNvSpPr/>
            <p:nvPr/>
          </p:nvSpPr>
          <p:spPr>
            <a:xfrm>
              <a:off x="0" y="0"/>
              <a:ext cx="4816592" cy="651315"/>
            </a:xfrm>
            <a:custGeom>
              <a:avLst/>
              <a:gdLst/>
              <a:ahLst/>
              <a:cxnLst/>
              <a:rect l="l" t="t" r="r" b="b"/>
              <a:pathLst>
                <a:path w="4816592" h="651315">
                  <a:moveTo>
                    <a:pt x="0" y="0"/>
                  </a:moveTo>
                  <a:lnTo>
                    <a:pt x="4816592" y="0"/>
                  </a:lnTo>
                  <a:lnTo>
                    <a:pt x="4816592" y="651315"/>
                  </a:lnTo>
                  <a:lnTo>
                    <a:pt x="0" y="651315"/>
                  </a:lnTo>
                  <a:close/>
                </a:path>
              </a:pathLst>
            </a:custGeom>
            <a:solidFill>
              <a:srgbClr val="1A1A1A"/>
            </a:solidFill>
          </p:spPr>
        </p:sp>
        <p:sp>
          <p:nvSpPr>
            <p:cNvPr id="4" name="TextBox 4"/>
            <p:cNvSpPr txBox="1"/>
            <p:nvPr/>
          </p:nvSpPr>
          <p:spPr>
            <a:xfrm>
              <a:off x="0" y="-19050"/>
              <a:ext cx="4816593" cy="67036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3827849" y="-3624266"/>
            <a:ext cx="6709932" cy="6885191"/>
          </a:xfrm>
          <a:custGeom>
            <a:avLst/>
            <a:gdLst/>
            <a:ahLst/>
            <a:cxnLst/>
            <a:rect l="l" t="t" r="r" b="b"/>
            <a:pathLst>
              <a:path w="6709932" h="6885191">
                <a:moveTo>
                  <a:pt x="0" y="0"/>
                </a:moveTo>
                <a:lnTo>
                  <a:pt x="6709932" y="0"/>
                </a:lnTo>
                <a:lnTo>
                  <a:pt x="6709932" y="6885191"/>
                </a:lnTo>
                <a:lnTo>
                  <a:pt x="0" y="68851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657600" y="3260925"/>
            <a:ext cx="10972800" cy="5737207"/>
          </a:xfrm>
          <a:custGeom>
            <a:avLst/>
            <a:gdLst/>
            <a:ahLst/>
            <a:cxnLst/>
            <a:rect l="l" t="t" r="r" b="b"/>
            <a:pathLst>
              <a:path w="10972800" h="5737207">
                <a:moveTo>
                  <a:pt x="0" y="0"/>
                </a:moveTo>
                <a:lnTo>
                  <a:pt x="10972800" y="0"/>
                </a:lnTo>
                <a:lnTo>
                  <a:pt x="10972800" y="5737207"/>
                </a:lnTo>
                <a:lnTo>
                  <a:pt x="0" y="5737207"/>
                </a:lnTo>
                <a:lnTo>
                  <a:pt x="0" y="0"/>
                </a:lnTo>
                <a:close/>
              </a:path>
            </a:pathLst>
          </a:custGeom>
          <a:blipFill>
            <a:blip r:embed="rId4"/>
            <a:stretch>
              <a:fillRect/>
            </a:stretch>
          </a:blipFill>
        </p:spPr>
      </p:sp>
      <p:sp>
        <p:nvSpPr>
          <p:cNvPr id="8" name="TextBox 8"/>
          <p:cNvSpPr txBox="1"/>
          <p:nvPr/>
        </p:nvSpPr>
        <p:spPr>
          <a:xfrm>
            <a:off x="1724979" y="942975"/>
            <a:ext cx="16125536" cy="847022"/>
          </a:xfrm>
          <a:prstGeom prst="rect">
            <a:avLst/>
          </a:prstGeom>
        </p:spPr>
        <p:txBody>
          <a:bodyPr lIns="0" tIns="0" rIns="0" bIns="0" rtlCol="0" anchor="t">
            <a:spAutoFit/>
          </a:bodyPr>
          <a:lstStyle/>
          <a:p>
            <a:pPr algn="just">
              <a:lnSpc>
                <a:spcPts val="6942"/>
              </a:lnSpc>
            </a:pPr>
            <a:r>
              <a:rPr lang="en-US" sz="5030" b="1" spc="493">
                <a:solidFill>
                  <a:srgbClr val="FFFFFF"/>
                </a:solidFill>
                <a:latin typeface="Oswald Bold"/>
                <a:ea typeface="Oswald Bold"/>
                <a:cs typeface="Oswald Bold"/>
                <a:sym typeface="Oswald Bold"/>
              </a:rPr>
              <a:t>SUMMARY OF USER REQUIREMENTS FULFILLMENT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472961"/>
            <a:chOff x="0" y="0"/>
            <a:chExt cx="4816593" cy="651315"/>
          </a:xfrm>
        </p:grpSpPr>
        <p:sp>
          <p:nvSpPr>
            <p:cNvPr id="3" name="Freeform 3"/>
            <p:cNvSpPr/>
            <p:nvPr/>
          </p:nvSpPr>
          <p:spPr>
            <a:xfrm>
              <a:off x="0" y="0"/>
              <a:ext cx="4816592" cy="651315"/>
            </a:xfrm>
            <a:custGeom>
              <a:avLst/>
              <a:gdLst/>
              <a:ahLst/>
              <a:cxnLst/>
              <a:rect l="l" t="t" r="r" b="b"/>
              <a:pathLst>
                <a:path w="4816592" h="651315">
                  <a:moveTo>
                    <a:pt x="0" y="0"/>
                  </a:moveTo>
                  <a:lnTo>
                    <a:pt x="4816592" y="0"/>
                  </a:lnTo>
                  <a:lnTo>
                    <a:pt x="4816592" y="651315"/>
                  </a:lnTo>
                  <a:lnTo>
                    <a:pt x="0" y="651315"/>
                  </a:lnTo>
                  <a:close/>
                </a:path>
              </a:pathLst>
            </a:custGeom>
            <a:solidFill>
              <a:srgbClr val="1A1A1A"/>
            </a:solidFill>
          </p:spPr>
        </p:sp>
        <p:sp>
          <p:nvSpPr>
            <p:cNvPr id="4" name="TextBox 4"/>
            <p:cNvSpPr txBox="1"/>
            <p:nvPr/>
          </p:nvSpPr>
          <p:spPr>
            <a:xfrm>
              <a:off x="0" y="-19050"/>
              <a:ext cx="4816593" cy="67036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389644" y="7133945"/>
            <a:ext cx="12552346" cy="12880206"/>
          </a:xfrm>
          <a:custGeom>
            <a:avLst/>
            <a:gdLst/>
            <a:ahLst/>
            <a:cxnLst/>
            <a:rect l="l" t="t" r="r" b="b"/>
            <a:pathLst>
              <a:path w="12552346" h="12880206">
                <a:moveTo>
                  <a:pt x="0" y="0"/>
                </a:moveTo>
                <a:lnTo>
                  <a:pt x="12552346" y="0"/>
                </a:lnTo>
                <a:lnTo>
                  <a:pt x="12552346" y="12880206"/>
                </a:lnTo>
                <a:lnTo>
                  <a:pt x="0" y="12880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444891" y="744615"/>
            <a:ext cx="12824460" cy="878957"/>
          </a:xfrm>
          <a:prstGeom prst="rect">
            <a:avLst/>
          </a:prstGeom>
        </p:spPr>
        <p:txBody>
          <a:bodyPr lIns="0" tIns="0" rIns="0" bIns="0" rtlCol="0" anchor="t">
            <a:spAutoFit/>
          </a:bodyPr>
          <a:lstStyle/>
          <a:p>
            <a:pPr algn="ctr">
              <a:lnSpc>
                <a:spcPts val="7098"/>
              </a:lnSpc>
            </a:pPr>
            <a:r>
              <a:rPr lang="en-US" sz="5070" b="1">
                <a:solidFill>
                  <a:srgbClr val="FFFFFF"/>
                </a:solidFill>
                <a:latin typeface="DejaVu Serif Bold"/>
                <a:ea typeface="DejaVu Serif Bold"/>
                <a:cs typeface="DejaVu Serif Bold"/>
                <a:sym typeface="DejaVu Serif Bold"/>
              </a:rPr>
              <a:t>User Registration &amp; Authentication</a:t>
            </a:r>
          </a:p>
        </p:txBody>
      </p:sp>
      <p:sp>
        <p:nvSpPr>
          <p:cNvPr id="8" name="TextBox 8"/>
          <p:cNvSpPr txBox="1"/>
          <p:nvPr/>
        </p:nvSpPr>
        <p:spPr>
          <a:xfrm>
            <a:off x="444891" y="2869247"/>
            <a:ext cx="16357748" cy="414655"/>
          </a:xfrm>
          <a:prstGeom prst="rect">
            <a:avLst/>
          </a:prstGeom>
        </p:spPr>
        <p:txBody>
          <a:bodyPr lIns="0" tIns="0" rIns="0" bIns="0" rtlCol="0" anchor="t">
            <a:spAutoFit/>
          </a:bodyPr>
          <a:lstStyle/>
          <a:p>
            <a:pPr algn="ctr">
              <a:lnSpc>
                <a:spcPts val="3379"/>
              </a:lnSpc>
              <a:spcBef>
                <a:spcPct val="0"/>
              </a:spcBef>
            </a:pPr>
            <a:r>
              <a:rPr lang="en-US" sz="2599">
                <a:solidFill>
                  <a:srgbClr val="000000"/>
                </a:solidFill>
                <a:latin typeface="Open Sauce"/>
                <a:ea typeface="Open Sauce"/>
                <a:cs typeface="Open Sauce"/>
                <a:sym typeface="Open Sauce"/>
              </a:rPr>
              <a:t>Deployment Feature: Create an account and securely log in to access users' personal expense data</a:t>
            </a:r>
          </a:p>
        </p:txBody>
      </p:sp>
      <p:sp>
        <p:nvSpPr>
          <p:cNvPr id="9" name="Freeform 9"/>
          <p:cNvSpPr/>
          <p:nvPr/>
        </p:nvSpPr>
        <p:spPr>
          <a:xfrm>
            <a:off x="4180431" y="3545443"/>
            <a:ext cx="3185184" cy="5436498"/>
          </a:xfrm>
          <a:custGeom>
            <a:avLst/>
            <a:gdLst/>
            <a:ahLst/>
            <a:cxnLst/>
            <a:rect l="l" t="t" r="r" b="b"/>
            <a:pathLst>
              <a:path w="3185184" h="5436498">
                <a:moveTo>
                  <a:pt x="0" y="0"/>
                </a:moveTo>
                <a:lnTo>
                  <a:pt x="3185184" y="0"/>
                </a:lnTo>
                <a:lnTo>
                  <a:pt x="3185184" y="5436498"/>
                </a:lnTo>
                <a:lnTo>
                  <a:pt x="0" y="5436498"/>
                </a:lnTo>
                <a:lnTo>
                  <a:pt x="0" y="0"/>
                </a:lnTo>
                <a:close/>
              </a:path>
            </a:pathLst>
          </a:custGeom>
          <a:blipFill>
            <a:blip r:embed="rId6"/>
            <a:stretch>
              <a:fillRect l="-244" r="-244"/>
            </a:stretch>
          </a:blipFill>
        </p:spPr>
      </p:sp>
      <p:sp>
        <p:nvSpPr>
          <p:cNvPr id="10" name="TextBox 10"/>
          <p:cNvSpPr txBox="1"/>
          <p:nvPr/>
        </p:nvSpPr>
        <p:spPr>
          <a:xfrm>
            <a:off x="8391531" y="4144206"/>
            <a:ext cx="8867769" cy="1299443"/>
          </a:xfrm>
          <a:prstGeom prst="rect">
            <a:avLst/>
          </a:prstGeom>
        </p:spPr>
        <p:txBody>
          <a:bodyPr lIns="0" tIns="0" rIns="0" bIns="0" rtlCol="0" anchor="t">
            <a:spAutoFit/>
          </a:bodyPr>
          <a:lstStyle/>
          <a:p>
            <a:pPr algn="l">
              <a:lnSpc>
                <a:spcPts val="3486"/>
              </a:lnSpc>
              <a:spcBef>
                <a:spcPct val="0"/>
              </a:spcBef>
            </a:pPr>
            <a:r>
              <a:rPr lang="en-US" sz="2681">
                <a:solidFill>
                  <a:srgbClr val="000000"/>
                </a:solidFill>
                <a:latin typeface="Open Sauce"/>
                <a:ea typeface="Open Sauce"/>
                <a:cs typeface="Open Sauce"/>
                <a:sym typeface="Open Sauce"/>
              </a:rPr>
              <a:t>Users enter information fields </a:t>
            </a:r>
          </a:p>
          <a:p>
            <a:pPr algn="l">
              <a:lnSpc>
                <a:spcPts val="3486"/>
              </a:lnSpc>
              <a:spcBef>
                <a:spcPct val="0"/>
              </a:spcBef>
            </a:pPr>
            <a:r>
              <a:rPr lang="en-US" sz="2681">
                <a:solidFill>
                  <a:srgbClr val="000000"/>
                </a:solidFill>
                <a:latin typeface="Open Sauce"/>
                <a:ea typeface="Open Sauce"/>
                <a:cs typeface="Open Sauce"/>
                <a:sym typeface="Open Sauce"/>
              </a:rPr>
              <a:t>such as email, password, firstname,</a:t>
            </a:r>
          </a:p>
          <a:p>
            <a:pPr algn="l">
              <a:lnSpc>
                <a:spcPts val="3486"/>
              </a:lnSpc>
              <a:spcBef>
                <a:spcPct val="0"/>
              </a:spcBef>
            </a:pPr>
            <a:r>
              <a:rPr lang="en-US" sz="2681">
                <a:solidFill>
                  <a:srgbClr val="000000"/>
                </a:solidFill>
                <a:latin typeface="Open Sauce"/>
                <a:ea typeface="Open Sauce"/>
                <a:cs typeface="Open Sauce"/>
                <a:sym typeface="Open Sauce"/>
              </a:rPr>
              <a:t>lastname to register an account.</a:t>
            </a:r>
          </a:p>
        </p:txBody>
      </p:sp>
      <p:grpSp>
        <p:nvGrpSpPr>
          <p:cNvPr id="11" name="Group 11"/>
          <p:cNvGrpSpPr>
            <a:grpSpLocks noChangeAspect="1"/>
          </p:cNvGrpSpPr>
          <p:nvPr/>
        </p:nvGrpSpPr>
        <p:grpSpPr>
          <a:xfrm>
            <a:off x="802542" y="3545443"/>
            <a:ext cx="3131958" cy="5436498"/>
            <a:chOff x="0" y="0"/>
            <a:chExt cx="3446780" cy="5982970"/>
          </a:xfrm>
        </p:grpSpPr>
        <p:sp>
          <p:nvSpPr>
            <p:cNvPr id="12" name="Freeform 12"/>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solidFill>
              <a:srgbClr val="000000">
                <a:alpha val="0"/>
              </a:srgbClr>
            </a:solidFill>
            <a:ln w="12700">
              <a:solidFill>
                <a:srgbClr val="000000"/>
              </a:solidFill>
            </a:ln>
          </p:spPr>
        </p:sp>
        <p:sp>
          <p:nvSpPr>
            <p:cNvPr id="13" name="Freeform 13"/>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363636"/>
            </a:solidFill>
          </p:spPr>
        </p:sp>
        <p:sp>
          <p:nvSpPr>
            <p:cNvPr id="14" name="Freeform 14"/>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727171"/>
            </a:solidFill>
          </p:spPr>
        </p:sp>
      </p:grpSp>
      <p:sp>
        <p:nvSpPr>
          <p:cNvPr id="15" name="TextBox 15"/>
          <p:cNvSpPr txBox="1"/>
          <p:nvPr/>
        </p:nvSpPr>
        <p:spPr>
          <a:xfrm>
            <a:off x="8391531" y="5857632"/>
            <a:ext cx="6975039" cy="843280"/>
          </a:xfrm>
          <a:prstGeom prst="rect">
            <a:avLst/>
          </a:prstGeom>
        </p:spPr>
        <p:txBody>
          <a:bodyPr lIns="0" tIns="0" rIns="0" bIns="0" rtlCol="0" anchor="t">
            <a:spAutoFit/>
          </a:bodyPr>
          <a:lstStyle/>
          <a:p>
            <a:pPr algn="just">
              <a:lnSpc>
                <a:spcPts val="3379"/>
              </a:lnSpc>
              <a:spcBef>
                <a:spcPct val="0"/>
              </a:spcBef>
            </a:pPr>
            <a:r>
              <a:rPr lang="en-US" sz="2599">
                <a:solidFill>
                  <a:srgbClr val="000000"/>
                </a:solidFill>
                <a:latin typeface="Open Sauce"/>
                <a:ea typeface="Open Sauce"/>
                <a:cs typeface="Open Sauce"/>
                <a:sym typeface="Open Sauce"/>
              </a:rPr>
              <a:t>Users log in with their registered</a:t>
            </a:r>
          </a:p>
          <a:p>
            <a:pPr algn="just">
              <a:lnSpc>
                <a:spcPts val="3379"/>
              </a:lnSpc>
              <a:spcBef>
                <a:spcPct val="0"/>
              </a:spcBef>
            </a:pPr>
            <a:r>
              <a:rPr lang="en-US" sz="2599">
                <a:solidFill>
                  <a:srgbClr val="000000"/>
                </a:solidFill>
                <a:latin typeface="Open Sauce"/>
                <a:ea typeface="Open Sauce"/>
                <a:cs typeface="Open Sauce"/>
                <a:sym typeface="Open Sauce"/>
              </a:rPr>
              <a:t> email and password to log into the system.</a:t>
            </a:r>
          </a:p>
        </p:txBody>
      </p:sp>
      <p:grpSp>
        <p:nvGrpSpPr>
          <p:cNvPr id="16" name="Group 16"/>
          <p:cNvGrpSpPr>
            <a:grpSpLocks noChangeAspect="1"/>
          </p:cNvGrpSpPr>
          <p:nvPr/>
        </p:nvGrpSpPr>
        <p:grpSpPr>
          <a:xfrm>
            <a:off x="802542" y="3545443"/>
            <a:ext cx="3131958" cy="5436498"/>
            <a:chOff x="0" y="0"/>
            <a:chExt cx="3446780" cy="5982970"/>
          </a:xfrm>
        </p:grpSpPr>
        <p:sp>
          <p:nvSpPr>
            <p:cNvPr id="17" name="Freeform 17"/>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7"/>
              <a:stretch>
                <a:fillRect l="-1851" r="-1851"/>
              </a:stretch>
            </a:blipFill>
          </p:spPr>
        </p:sp>
        <p:sp>
          <p:nvSpPr>
            <p:cNvPr id="18" name="Freeform 18"/>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363636"/>
            </a:solidFill>
          </p:spPr>
        </p:sp>
        <p:sp>
          <p:nvSpPr>
            <p:cNvPr id="19" name="Freeform 19"/>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727171"/>
            </a:solidFill>
          </p:spPr>
        </p:sp>
      </p:gr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472961"/>
            <a:chOff x="0" y="0"/>
            <a:chExt cx="4816593" cy="651315"/>
          </a:xfrm>
        </p:grpSpPr>
        <p:sp>
          <p:nvSpPr>
            <p:cNvPr id="3" name="Freeform 3"/>
            <p:cNvSpPr/>
            <p:nvPr/>
          </p:nvSpPr>
          <p:spPr>
            <a:xfrm>
              <a:off x="0" y="0"/>
              <a:ext cx="4816592" cy="651315"/>
            </a:xfrm>
            <a:custGeom>
              <a:avLst/>
              <a:gdLst/>
              <a:ahLst/>
              <a:cxnLst/>
              <a:rect l="l" t="t" r="r" b="b"/>
              <a:pathLst>
                <a:path w="4816592" h="651315">
                  <a:moveTo>
                    <a:pt x="0" y="0"/>
                  </a:moveTo>
                  <a:lnTo>
                    <a:pt x="4816592" y="0"/>
                  </a:lnTo>
                  <a:lnTo>
                    <a:pt x="4816592" y="651315"/>
                  </a:lnTo>
                  <a:lnTo>
                    <a:pt x="0" y="651315"/>
                  </a:lnTo>
                  <a:close/>
                </a:path>
              </a:pathLst>
            </a:custGeom>
            <a:solidFill>
              <a:srgbClr val="1A1A1A"/>
            </a:solidFill>
          </p:spPr>
        </p:sp>
        <p:sp>
          <p:nvSpPr>
            <p:cNvPr id="4" name="TextBox 4"/>
            <p:cNvSpPr txBox="1"/>
            <p:nvPr/>
          </p:nvSpPr>
          <p:spPr>
            <a:xfrm>
              <a:off x="0" y="-19050"/>
              <a:ext cx="4816593" cy="67036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389644" y="7133945"/>
            <a:ext cx="12552346" cy="12880206"/>
          </a:xfrm>
          <a:custGeom>
            <a:avLst/>
            <a:gdLst/>
            <a:ahLst/>
            <a:cxnLst/>
            <a:rect l="l" t="t" r="r" b="b"/>
            <a:pathLst>
              <a:path w="12552346" h="12880206">
                <a:moveTo>
                  <a:pt x="0" y="0"/>
                </a:moveTo>
                <a:lnTo>
                  <a:pt x="12552346" y="0"/>
                </a:lnTo>
                <a:lnTo>
                  <a:pt x="12552346" y="12880206"/>
                </a:lnTo>
                <a:lnTo>
                  <a:pt x="0" y="12880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905746" y="744615"/>
            <a:ext cx="6941866" cy="878957"/>
          </a:xfrm>
          <a:prstGeom prst="rect">
            <a:avLst/>
          </a:prstGeom>
        </p:spPr>
        <p:txBody>
          <a:bodyPr lIns="0" tIns="0" rIns="0" bIns="0" rtlCol="0" anchor="t">
            <a:spAutoFit/>
          </a:bodyPr>
          <a:lstStyle/>
          <a:p>
            <a:pPr algn="ctr">
              <a:lnSpc>
                <a:spcPts val="7098"/>
              </a:lnSpc>
            </a:pPr>
            <a:r>
              <a:rPr lang="en-US" sz="5070" b="1">
                <a:solidFill>
                  <a:srgbClr val="FFFFFF"/>
                </a:solidFill>
                <a:latin typeface="DejaVu Serif Bold"/>
                <a:ea typeface="DejaVu Serif Bold"/>
                <a:cs typeface="DejaVu Serif Bold"/>
                <a:sym typeface="DejaVu Serif Bold"/>
              </a:rPr>
              <a:t>Expense Tracking</a:t>
            </a:r>
          </a:p>
        </p:txBody>
      </p:sp>
      <p:sp>
        <p:nvSpPr>
          <p:cNvPr id="8" name="TextBox 8"/>
          <p:cNvSpPr txBox="1"/>
          <p:nvPr/>
        </p:nvSpPr>
        <p:spPr>
          <a:xfrm>
            <a:off x="444891" y="2869247"/>
            <a:ext cx="16357748" cy="414655"/>
          </a:xfrm>
          <a:prstGeom prst="rect">
            <a:avLst/>
          </a:prstGeom>
        </p:spPr>
        <p:txBody>
          <a:bodyPr lIns="0" tIns="0" rIns="0" bIns="0" rtlCol="0" anchor="t">
            <a:spAutoFit/>
          </a:bodyPr>
          <a:lstStyle/>
          <a:p>
            <a:pPr algn="ctr">
              <a:lnSpc>
                <a:spcPts val="3379"/>
              </a:lnSpc>
              <a:spcBef>
                <a:spcPct val="0"/>
              </a:spcBef>
            </a:pPr>
            <a:r>
              <a:rPr lang="en-US" sz="2599">
                <a:solidFill>
                  <a:srgbClr val="000000"/>
                </a:solidFill>
                <a:latin typeface="Open Sauce"/>
                <a:ea typeface="Open Sauce"/>
                <a:cs typeface="Open Sauce"/>
                <a:sym typeface="Open Sauce"/>
              </a:rPr>
              <a:t>Deployment Feature: Set and adjust monthly budgets for categories (e.g., food, entertainment).</a:t>
            </a:r>
          </a:p>
        </p:txBody>
      </p:sp>
      <p:grpSp>
        <p:nvGrpSpPr>
          <p:cNvPr id="9" name="Group 9"/>
          <p:cNvGrpSpPr>
            <a:grpSpLocks noChangeAspect="1"/>
          </p:cNvGrpSpPr>
          <p:nvPr/>
        </p:nvGrpSpPr>
        <p:grpSpPr>
          <a:xfrm>
            <a:off x="905746" y="3703003"/>
            <a:ext cx="3131958" cy="5436498"/>
            <a:chOff x="0" y="0"/>
            <a:chExt cx="3446780" cy="5982970"/>
          </a:xfrm>
        </p:grpSpPr>
        <p:sp>
          <p:nvSpPr>
            <p:cNvPr id="10" name="Freeform 10"/>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6"/>
              <a:stretch>
                <a:fillRect l="-1193" r="-1193"/>
              </a:stretch>
            </a:blipFill>
          </p:spPr>
        </p:sp>
        <p:sp>
          <p:nvSpPr>
            <p:cNvPr id="11" name="Freeform 11"/>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363636"/>
            </a:solidFill>
          </p:spPr>
        </p:sp>
        <p:sp>
          <p:nvSpPr>
            <p:cNvPr id="12" name="Freeform 12"/>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727171"/>
            </a:solidFill>
          </p:spPr>
        </p:sp>
      </p:grpSp>
      <p:grpSp>
        <p:nvGrpSpPr>
          <p:cNvPr id="13" name="Group 13"/>
          <p:cNvGrpSpPr>
            <a:grpSpLocks noChangeAspect="1"/>
          </p:cNvGrpSpPr>
          <p:nvPr/>
        </p:nvGrpSpPr>
        <p:grpSpPr>
          <a:xfrm>
            <a:off x="4197989" y="3703003"/>
            <a:ext cx="3131958" cy="5436498"/>
            <a:chOff x="0" y="0"/>
            <a:chExt cx="3446780" cy="5982970"/>
          </a:xfrm>
        </p:grpSpPr>
        <p:sp>
          <p:nvSpPr>
            <p:cNvPr id="14" name="Freeform 14"/>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7"/>
              <a:stretch>
                <a:fillRect l="-1741" r="-1741"/>
              </a:stretch>
            </a:blipFill>
          </p:spPr>
        </p:sp>
        <p:sp>
          <p:nvSpPr>
            <p:cNvPr id="15" name="Freeform 15"/>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363636"/>
            </a:solidFill>
          </p:spPr>
        </p:sp>
        <p:sp>
          <p:nvSpPr>
            <p:cNvPr id="16" name="Freeform 16"/>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727171"/>
            </a:solidFill>
          </p:spPr>
        </p:sp>
      </p:grpSp>
      <p:sp>
        <p:nvSpPr>
          <p:cNvPr id="17" name="TextBox 17"/>
          <p:cNvSpPr txBox="1"/>
          <p:nvPr/>
        </p:nvSpPr>
        <p:spPr>
          <a:xfrm>
            <a:off x="7819715" y="3952398"/>
            <a:ext cx="9439585" cy="1271905"/>
          </a:xfrm>
          <a:prstGeom prst="rect">
            <a:avLst/>
          </a:prstGeom>
        </p:spPr>
        <p:txBody>
          <a:bodyPr lIns="0" tIns="0" rIns="0" bIns="0" rtlCol="0" anchor="t">
            <a:spAutoFit/>
          </a:bodyPr>
          <a:lstStyle/>
          <a:p>
            <a:pPr algn="l">
              <a:lnSpc>
                <a:spcPts val="3379"/>
              </a:lnSpc>
              <a:spcBef>
                <a:spcPct val="0"/>
              </a:spcBef>
            </a:pPr>
            <a:r>
              <a:rPr lang="en-US" sz="2599">
                <a:solidFill>
                  <a:srgbClr val="000000"/>
                </a:solidFill>
                <a:latin typeface="Open Sauce"/>
                <a:ea typeface="Open Sauce"/>
                <a:cs typeface="Open Sauce"/>
                <a:sym typeface="Open Sauce"/>
              </a:rPr>
              <a:t>Users enter item quantity, description, data, type, email to add and adjust monthly budgets for categories (e.g. food, entertainment).</a:t>
            </a:r>
          </a:p>
        </p:txBody>
      </p:sp>
      <p:sp>
        <p:nvSpPr>
          <p:cNvPr id="18" name="TextBox 18"/>
          <p:cNvSpPr txBox="1"/>
          <p:nvPr/>
        </p:nvSpPr>
        <p:spPr>
          <a:xfrm>
            <a:off x="7819715" y="5891053"/>
            <a:ext cx="6159282" cy="843280"/>
          </a:xfrm>
          <a:prstGeom prst="rect">
            <a:avLst/>
          </a:prstGeom>
        </p:spPr>
        <p:txBody>
          <a:bodyPr lIns="0" tIns="0" rIns="0" bIns="0" rtlCol="0" anchor="t">
            <a:spAutoFit/>
          </a:bodyPr>
          <a:lstStyle/>
          <a:p>
            <a:pPr algn="ctr">
              <a:lnSpc>
                <a:spcPts val="3379"/>
              </a:lnSpc>
              <a:spcBef>
                <a:spcPct val="0"/>
              </a:spcBef>
            </a:pPr>
            <a:r>
              <a:rPr lang="en-US" sz="2599">
                <a:solidFill>
                  <a:srgbClr val="000000"/>
                </a:solidFill>
                <a:latin typeface="Open Sauce"/>
                <a:ea typeface="Open Sauce"/>
                <a:cs typeface="Open Sauce"/>
                <a:sym typeface="Open Sauce"/>
              </a:rPr>
              <a:t>The spending items added by the user will be displayed on the home screen.</a:t>
            </a:r>
          </a:p>
        </p:txBody>
      </p:sp>
      <p:grpSp>
        <p:nvGrpSpPr>
          <p:cNvPr id="19" name="Group 19"/>
          <p:cNvGrpSpPr>
            <a:grpSpLocks noChangeAspect="1"/>
          </p:cNvGrpSpPr>
          <p:nvPr/>
        </p:nvGrpSpPr>
        <p:grpSpPr>
          <a:xfrm>
            <a:off x="4197989" y="3703003"/>
            <a:ext cx="3131958" cy="5436498"/>
            <a:chOff x="0" y="0"/>
            <a:chExt cx="3446780" cy="5982970"/>
          </a:xfrm>
        </p:grpSpPr>
        <p:sp>
          <p:nvSpPr>
            <p:cNvPr id="20" name="Freeform 20"/>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8"/>
              <a:stretch>
                <a:fillRect l="-1083" r="-1083"/>
              </a:stretch>
            </a:blipFill>
          </p:spPr>
        </p:sp>
        <p:sp>
          <p:nvSpPr>
            <p:cNvPr id="21" name="Freeform 21"/>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363636"/>
            </a:solidFill>
          </p:spPr>
        </p:sp>
        <p:sp>
          <p:nvSpPr>
            <p:cNvPr id="22" name="Freeform 22"/>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727171"/>
            </a:solidFill>
          </p:spPr>
        </p:sp>
      </p:grpSp>
      <p:grpSp>
        <p:nvGrpSpPr>
          <p:cNvPr id="23" name="Group 23"/>
          <p:cNvGrpSpPr>
            <a:grpSpLocks noChangeAspect="1"/>
          </p:cNvGrpSpPr>
          <p:nvPr/>
        </p:nvGrpSpPr>
        <p:grpSpPr>
          <a:xfrm>
            <a:off x="905746" y="3703003"/>
            <a:ext cx="3131958" cy="5436498"/>
            <a:chOff x="0" y="0"/>
            <a:chExt cx="3446780" cy="5982970"/>
          </a:xfrm>
        </p:grpSpPr>
        <p:sp>
          <p:nvSpPr>
            <p:cNvPr id="24" name="Freeform 24"/>
            <p:cNvSpPr/>
            <p:nvPr/>
          </p:nvSpPr>
          <p:spPr>
            <a:xfrm>
              <a:off x="39370" y="34290"/>
              <a:ext cx="3370580" cy="5911850"/>
            </a:xfrm>
            <a:custGeom>
              <a:avLst/>
              <a:gdLst/>
              <a:ahLst/>
              <a:cxnLst/>
              <a:rect l="l" t="t" r="r" b="b"/>
              <a:pathLst>
                <a:path w="3370580" h="5911850">
                  <a:moveTo>
                    <a:pt x="3370580" y="5911850"/>
                  </a:moveTo>
                  <a:lnTo>
                    <a:pt x="0" y="5911850"/>
                  </a:lnTo>
                  <a:lnTo>
                    <a:pt x="0" y="0"/>
                  </a:lnTo>
                  <a:lnTo>
                    <a:pt x="3370580" y="0"/>
                  </a:lnTo>
                  <a:lnTo>
                    <a:pt x="3370580" y="5911850"/>
                  </a:lnTo>
                  <a:close/>
                </a:path>
              </a:pathLst>
            </a:custGeom>
            <a:blipFill>
              <a:blip r:embed="rId9"/>
              <a:stretch>
                <a:fillRect l="-1303" r="-1303"/>
              </a:stretch>
            </a:blipFill>
          </p:spPr>
        </p:sp>
        <p:sp>
          <p:nvSpPr>
            <p:cNvPr id="25" name="Freeform 25"/>
            <p:cNvSpPr/>
            <p:nvPr/>
          </p:nvSpPr>
          <p:spPr>
            <a:xfrm>
              <a:off x="6350" y="6350"/>
              <a:ext cx="3434080" cy="5970270"/>
            </a:xfrm>
            <a:custGeom>
              <a:avLst/>
              <a:gdLst/>
              <a:ahLst/>
              <a:cxnLst/>
              <a:rect l="l" t="t" r="r" b="b"/>
              <a:pathLst>
                <a:path w="3434080" h="5970270">
                  <a:moveTo>
                    <a:pt x="0" y="0"/>
                  </a:moveTo>
                  <a:lnTo>
                    <a:pt x="60960" y="0"/>
                  </a:lnTo>
                  <a:lnTo>
                    <a:pt x="60960" y="60960"/>
                  </a:lnTo>
                  <a:lnTo>
                    <a:pt x="0" y="60960"/>
                  </a:lnTo>
                  <a:lnTo>
                    <a:pt x="0" y="0"/>
                  </a:lnTo>
                  <a:close/>
                  <a:moveTo>
                    <a:pt x="3373120" y="0"/>
                  </a:moveTo>
                  <a:lnTo>
                    <a:pt x="3434080" y="0"/>
                  </a:lnTo>
                  <a:lnTo>
                    <a:pt x="3434080" y="60960"/>
                  </a:lnTo>
                  <a:lnTo>
                    <a:pt x="3373120" y="60960"/>
                  </a:lnTo>
                  <a:lnTo>
                    <a:pt x="3373120" y="0"/>
                  </a:lnTo>
                  <a:close/>
                  <a:moveTo>
                    <a:pt x="1686560" y="0"/>
                  </a:moveTo>
                  <a:lnTo>
                    <a:pt x="1747520" y="0"/>
                  </a:lnTo>
                  <a:lnTo>
                    <a:pt x="1747520" y="60960"/>
                  </a:lnTo>
                  <a:lnTo>
                    <a:pt x="1686560" y="60960"/>
                  </a:lnTo>
                  <a:lnTo>
                    <a:pt x="1686560" y="0"/>
                  </a:lnTo>
                  <a:close/>
                  <a:moveTo>
                    <a:pt x="0" y="5909310"/>
                  </a:moveTo>
                  <a:lnTo>
                    <a:pt x="60960" y="5909310"/>
                  </a:lnTo>
                  <a:lnTo>
                    <a:pt x="60960" y="5970270"/>
                  </a:lnTo>
                  <a:lnTo>
                    <a:pt x="0" y="5970270"/>
                  </a:lnTo>
                  <a:lnTo>
                    <a:pt x="0" y="5909310"/>
                  </a:lnTo>
                  <a:close/>
                  <a:moveTo>
                    <a:pt x="3373120" y="5909310"/>
                  </a:moveTo>
                  <a:lnTo>
                    <a:pt x="3434080" y="5909310"/>
                  </a:lnTo>
                  <a:lnTo>
                    <a:pt x="3434080" y="5970270"/>
                  </a:lnTo>
                  <a:lnTo>
                    <a:pt x="3373120" y="5970270"/>
                  </a:lnTo>
                  <a:lnTo>
                    <a:pt x="3373120" y="5909310"/>
                  </a:lnTo>
                  <a:close/>
                  <a:moveTo>
                    <a:pt x="1686560" y="5909310"/>
                  </a:moveTo>
                  <a:lnTo>
                    <a:pt x="1747520" y="5909310"/>
                  </a:lnTo>
                  <a:lnTo>
                    <a:pt x="1747520" y="5970270"/>
                  </a:lnTo>
                  <a:lnTo>
                    <a:pt x="1686560" y="5970270"/>
                  </a:lnTo>
                  <a:lnTo>
                    <a:pt x="1686560" y="5909310"/>
                  </a:lnTo>
                  <a:close/>
                  <a:moveTo>
                    <a:pt x="3373120" y="2955290"/>
                  </a:moveTo>
                  <a:lnTo>
                    <a:pt x="3434080" y="2955290"/>
                  </a:lnTo>
                  <a:lnTo>
                    <a:pt x="3434080" y="3016250"/>
                  </a:lnTo>
                  <a:lnTo>
                    <a:pt x="3373120" y="3016250"/>
                  </a:lnTo>
                  <a:lnTo>
                    <a:pt x="3373120" y="2955290"/>
                  </a:lnTo>
                  <a:close/>
                  <a:moveTo>
                    <a:pt x="0" y="2955290"/>
                  </a:moveTo>
                  <a:lnTo>
                    <a:pt x="60960" y="2955290"/>
                  </a:lnTo>
                  <a:lnTo>
                    <a:pt x="60960" y="3016250"/>
                  </a:lnTo>
                  <a:lnTo>
                    <a:pt x="0" y="3016250"/>
                  </a:lnTo>
                  <a:lnTo>
                    <a:pt x="0" y="2955290"/>
                  </a:lnTo>
                  <a:close/>
                </a:path>
              </a:pathLst>
            </a:custGeom>
            <a:solidFill>
              <a:srgbClr val="363636"/>
            </a:solidFill>
          </p:spPr>
        </p:sp>
        <p:sp>
          <p:nvSpPr>
            <p:cNvPr id="26" name="Freeform 26"/>
            <p:cNvSpPr/>
            <p:nvPr/>
          </p:nvSpPr>
          <p:spPr>
            <a:xfrm>
              <a:off x="0" y="0"/>
              <a:ext cx="3446780" cy="5984240"/>
            </a:xfrm>
            <a:custGeom>
              <a:avLst/>
              <a:gdLst/>
              <a:ahLst/>
              <a:cxnLst/>
              <a:rect l="l" t="t" r="r" b="b"/>
              <a:pathLst>
                <a:path w="3446780" h="5984240">
                  <a:moveTo>
                    <a:pt x="3446780" y="73660"/>
                  </a:moveTo>
                  <a:lnTo>
                    <a:pt x="3446780" y="0"/>
                  </a:lnTo>
                  <a:lnTo>
                    <a:pt x="3373120" y="0"/>
                  </a:lnTo>
                  <a:lnTo>
                    <a:pt x="3373120" y="30480"/>
                  </a:lnTo>
                  <a:lnTo>
                    <a:pt x="1760220" y="30480"/>
                  </a:lnTo>
                  <a:lnTo>
                    <a:pt x="1760220" y="0"/>
                  </a:lnTo>
                  <a:lnTo>
                    <a:pt x="1686560" y="0"/>
                  </a:lnTo>
                  <a:lnTo>
                    <a:pt x="1686560" y="30480"/>
                  </a:lnTo>
                  <a:lnTo>
                    <a:pt x="73660" y="30480"/>
                  </a:lnTo>
                  <a:lnTo>
                    <a:pt x="73660" y="0"/>
                  </a:lnTo>
                  <a:lnTo>
                    <a:pt x="0" y="0"/>
                  </a:lnTo>
                  <a:lnTo>
                    <a:pt x="0" y="73660"/>
                  </a:lnTo>
                  <a:lnTo>
                    <a:pt x="30480" y="73660"/>
                  </a:lnTo>
                  <a:lnTo>
                    <a:pt x="30480" y="2955290"/>
                  </a:lnTo>
                  <a:lnTo>
                    <a:pt x="0" y="2955290"/>
                  </a:lnTo>
                  <a:lnTo>
                    <a:pt x="0" y="3028950"/>
                  </a:lnTo>
                  <a:lnTo>
                    <a:pt x="30480" y="3028950"/>
                  </a:lnTo>
                  <a:lnTo>
                    <a:pt x="30480" y="5910580"/>
                  </a:lnTo>
                  <a:lnTo>
                    <a:pt x="0" y="5910580"/>
                  </a:lnTo>
                  <a:lnTo>
                    <a:pt x="0" y="5984240"/>
                  </a:lnTo>
                  <a:lnTo>
                    <a:pt x="73660" y="5984240"/>
                  </a:lnTo>
                  <a:lnTo>
                    <a:pt x="73660" y="5953760"/>
                  </a:lnTo>
                  <a:lnTo>
                    <a:pt x="1686560" y="5953760"/>
                  </a:lnTo>
                  <a:lnTo>
                    <a:pt x="1686560" y="5984240"/>
                  </a:lnTo>
                  <a:lnTo>
                    <a:pt x="1760220" y="5984240"/>
                  </a:lnTo>
                  <a:lnTo>
                    <a:pt x="1760220" y="5953760"/>
                  </a:lnTo>
                  <a:lnTo>
                    <a:pt x="3373120" y="5953760"/>
                  </a:lnTo>
                  <a:lnTo>
                    <a:pt x="3373120" y="5984240"/>
                  </a:lnTo>
                  <a:lnTo>
                    <a:pt x="3446780" y="5984240"/>
                  </a:lnTo>
                  <a:lnTo>
                    <a:pt x="3446780" y="5910580"/>
                  </a:lnTo>
                  <a:lnTo>
                    <a:pt x="3416300" y="5910580"/>
                  </a:lnTo>
                  <a:lnTo>
                    <a:pt x="3416300" y="3028950"/>
                  </a:lnTo>
                  <a:lnTo>
                    <a:pt x="3403600" y="3028950"/>
                  </a:lnTo>
                  <a:lnTo>
                    <a:pt x="3403600" y="5910580"/>
                  </a:lnTo>
                  <a:lnTo>
                    <a:pt x="3373120" y="5910580"/>
                  </a:lnTo>
                  <a:lnTo>
                    <a:pt x="3373120" y="5941060"/>
                  </a:lnTo>
                  <a:lnTo>
                    <a:pt x="1760220" y="5941060"/>
                  </a:lnTo>
                  <a:lnTo>
                    <a:pt x="1760220" y="5910580"/>
                  </a:lnTo>
                  <a:lnTo>
                    <a:pt x="1686560" y="5910580"/>
                  </a:lnTo>
                  <a:lnTo>
                    <a:pt x="1686560" y="5941060"/>
                  </a:lnTo>
                  <a:lnTo>
                    <a:pt x="73660" y="5941060"/>
                  </a:lnTo>
                  <a:lnTo>
                    <a:pt x="73660" y="5910580"/>
                  </a:lnTo>
                  <a:lnTo>
                    <a:pt x="43180" y="5910580"/>
                  </a:lnTo>
                  <a:lnTo>
                    <a:pt x="43180" y="3028950"/>
                  </a:lnTo>
                  <a:lnTo>
                    <a:pt x="73660" y="3028950"/>
                  </a:lnTo>
                  <a:lnTo>
                    <a:pt x="73660" y="2955290"/>
                  </a:lnTo>
                  <a:lnTo>
                    <a:pt x="43180" y="2955290"/>
                  </a:lnTo>
                  <a:lnTo>
                    <a:pt x="43180" y="73660"/>
                  </a:lnTo>
                  <a:lnTo>
                    <a:pt x="73660" y="73660"/>
                  </a:lnTo>
                  <a:lnTo>
                    <a:pt x="73660" y="43180"/>
                  </a:lnTo>
                  <a:lnTo>
                    <a:pt x="1686560" y="43180"/>
                  </a:lnTo>
                  <a:lnTo>
                    <a:pt x="1686560" y="73660"/>
                  </a:lnTo>
                  <a:lnTo>
                    <a:pt x="1760220" y="73660"/>
                  </a:lnTo>
                  <a:lnTo>
                    <a:pt x="1760220" y="43180"/>
                  </a:lnTo>
                  <a:lnTo>
                    <a:pt x="3373120" y="43180"/>
                  </a:lnTo>
                  <a:lnTo>
                    <a:pt x="3373120" y="73660"/>
                  </a:lnTo>
                  <a:lnTo>
                    <a:pt x="3403600" y="73660"/>
                  </a:lnTo>
                  <a:lnTo>
                    <a:pt x="3403600" y="2955290"/>
                  </a:lnTo>
                  <a:lnTo>
                    <a:pt x="3373120" y="2955290"/>
                  </a:lnTo>
                  <a:lnTo>
                    <a:pt x="3373120" y="3028950"/>
                  </a:lnTo>
                  <a:lnTo>
                    <a:pt x="3446780" y="3028950"/>
                  </a:lnTo>
                  <a:lnTo>
                    <a:pt x="3446780" y="2955290"/>
                  </a:lnTo>
                  <a:lnTo>
                    <a:pt x="3416300" y="2955290"/>
                  </a:lnTo>
                  <a:lnTo>
                    <a:pt x="3416300" y="73660"/>
                  </a:lnTo>
                  <a:lnTo>
                    <a:pt x="3446780" y="73660"/>
                  </a:lnTo>
                  <a:close/>
                  <a:moveTo>
                    <a:pt x="3385820" y="5922010"/>
                  </a:moveTo>
                  <a:lnTo>
                    <a:pt x="3434080" y="5922010"/>
                  </a:lnTo>
                  <a:lnTo>
                    <a:pt x="3434080" y="5970270"/>
                  </a:lnTo>
                  <a:lnTo>
                    <a:pt x="3385820" y="5970270"/>
                  </a:lnTo>
                  <a:lnTo>
                    <a:pt x="3385820" y="5922010"/>
                  </a:lnTo>
                  <a:close/>
                  <a:moveTo>
                    <a:pt x="1699260" y="5922010"/>
                  </a:moveTo>
                  <a:lnTo>
                    <a:pt x="1747520" y="5922010"/>
                  </a:lnTo>
                  <a:lnTo>
                    <a:pt x="1747520" y="5970270"/>
                  </a:lnTo>
                  <a:lnTo>
                    <a:pt x="1699260" y="5970270"/>
                  </a:lnTo>
                  <a:lnTo>
                    <a:pt x="1699260" y="5922010"/>
                  </a:lnTo>
                  <a:close/>
                  <a:moveTo>
                    <a:pt x="60960" y="5970270"/>
                  </a:moveTo>
                  <a:lnTo>
                    <a:pt x="12700" y="5970270"/>
                  </a:lnTo>
                  <a:lnTo>
                    <a:pt x="12700" y="5922010"/>
                  </a:lnTo>
                  <a:lnTo>
                    <a:pt x="60960" y="5922010"/>
                  </a:lnTo>
                  <a:lnTo>
                    <a:pt x="60960" y="5970270"/>
                  </a:lnTo>
                  <a:close/>
                  <a:moveTo>
                    <a:pt x="60960" y="3016250"/>
                  </a:moveTo>
                  <a:lnTo>
                    <a:pt x="12700" y="3016250"/>
                  </a:lnTo>
                  <a:lnTo>
                    <a:pt x="12700" y="2967990"/>
                  </a:lnTo>
                  <a:lnTo>
                    <a:pt x="60960" y="2967990"/>
                  </a:lnTo>
                  <a:lnTo>
                    <a:pt x="60960" y="3016250"/>
                  </a:lnTo>
                  <a:close/>
                  <a:moveTo>
                    <a:pt x="60960" y="60960"/>
                  </a:moveTo>
                  <a:lnTo>
                    <a:pt x="12700" y="60960"/>
                  </a:lnTo>
                  <a:lnTo>
                    <a:pt x="12700" y="12700"/>
                  </a:lnTo>
                  <a:lnTo>
                    <a:pt x="60960" y="12700"/>
                  </a:lnTo>
                  <a:lnTo>
                    <a:pt x="60960" y="60960"/>
                  </a:lnTo>
                  <a:close/>
                  <a:moveTo>
                    <a:pt x="1747520" y="60960"/>
                  </a:moveTo>
                  <a:lnTo>
                    <a:pt x="1699260" y="60960"/>
                  </a:lnTo>
                  <a:lnTo>
                    <a:pt x="1699260" y="12700"/>
                  </a:lnTo>
                  <a:lnTo>
                    <a:pt x="1747520" y="12700"/>
                  </a:lnTo>
                  <a:lnTo>
                    <a:pt x="1747520" y="60960"/>
                  </a:lnTo>
                  <a:close/>
                  <a:moveTo>
                    <a:pt x="3434080" y="3016250"/>
                  </a:moveTo>
                  <a:lnTo>
                    <a:pt x="3385820" y="3016250"/>
                  </a:lnTo>
                  <a:lnTo>
                    <a:pt x="3385820" y="2967990"/>
                  </a:lnTo>
                  <a:lnTo>
                    <a:pt x="3434080" y="2967990"/>
                  </a:lnTo>
                  <a:lnTo>
                    <a:pt x="3434080" y="3016250"/>
                  </a:lnTo>
                  <a:close/>
                  <a:moveTo>
                    <a:pt x="3385820" y="12700"/>
                  </a:moveTo>
                  <a:lnTo>
                    <a:pt x="3434080" y="12700"/>
                  </a:lnTo>
                  <a:lnTo>
                    <a:pt x="3434080" y="60960"/>
                  </a:lnTo>
                  <a:lnTo>
                    <a:pt x="3385820" y="60960"/>
                  </a:lnTo>
                  <a:lnTo>
                    <a:pt x="3385820" y="12700"/>
                  </a:lnTo>
                  <a:close/>
                </a:path>
              </a:pathLst>
            </a:custGeom>
            <a:solidFill>
              <a:srgbClr val="727171"/>
            </a:solidFill>
          </p:spPr>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472961"/>
            <a:chOff x="0" y="0"/>
            <a:chExt cx="4816593" cy="651315"/>
          </a:xfrm>
        </p:grpSpPr>
        <p:sp>
          <p:nvSpPr>
            <p:cNvPr id="3" name="Freeform 3"/>
            <p:cNvSpPr/>
            <p:nvPr/>
          </p:nvSpPr>
          <p:spPr>
            <a:xfrm>
              <a:off x="0" y="0"/>
              <a:ext cx="4816592" cy="651315"/>
            </a:xfrm>
            <a:custGeom>
              <a:avLst/>
              <a:gdLst/>
              <a:ahLst/>
              <a:cxnLst/>
              <a:rect l="l" t="t" r="r" b="b"/>
              <a:pathLst>
                <a:path w="4816592" h="651315">
                  <a:moveTo>
                    <a:pt x="0" y="0"/>
                  </a:moveTo>
                  <a:lnTo>
                    <a:pt x="4816592" y="0"/>
                  </a:lnTo>
                  <a:lnTo>
                    <a:pt x="4816592" y="651315"/>
                  </a:lnTo>
                  <a:lnTo>
                    <a:pt x="0" y="651315"/>
                  </a:lnTo>
                  <a:close/>
                </a:path>
              </a:pathLst>
            </a:custGeom>
            <a:solidFill>
              <a:srgbClr val="1A1A1A"/>
            </a:solidFill>
          </p:spPr>
        </p:sp>
        <p:sp>
          <p:nvSpPr>
            <p:cNvPr id="4" name="TextBox 4"/>
            <p:cNvSpPr txBox="1"/>
            <p:nvPr/>
          </p:nvSpPr>
          <p:spPr>
            <a:xfrm>
              <a:off x="0" y="-19050"/>
              <a:ext cx="4816593" cy="67036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2011827" y="7457634"/>
            <a:ext cx="12552346" cy="12880206"/>
          </a:xfrm>
          <a:custGeom>
            <a:avLst/>
            <a:gdLst/>
            <a:ahLst/>
            <a:cxnLst/>
            <a:rect l="l" t="t" r="r" b="b"/>
            <a:pathLst>
              <a:path w="12552346" h="12880206">
                <a:moveTo>
                  <a:pt x="0" y="0"/>
                </a:moveTo>
                <a:lnTo>
                  <a:pt x="12552346" y="0"/>
                </a:lnTo>
                <a:lnTo>
                  <a:pt x="12552346" y="12880206"/>
                </a:lnTo>
                <a:lnTo>
                  <a:pt x="0" y="12880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905746" y="744615"/>
            <a:ext cx="6941866" cy="878957"/>
          </a:xfrm>
          <a:prstGeom prst="rect">
            <a:avLst/>
          </a:prstGeom>
        </p:spPr>
        <p:txBody>
          <a:bodyPr lIns="0" tIns="0" rIns="0" bIns="0" rtlCol="0" anchor="t">
            <a:spAutoFit/>
          </a:bodyPr>
          <a:lstStyle/>
          <a:p>
            <a:pPr algn="ctr">
              <a:lnSpc>
                <a:spcPts val="7098"/>
              </a:lnSpc>
            </a:pPr>
            <a:r>
              <a:rPr lang="en-US" sz="5070" b="1">
                <a:solidFill>
                  <a:srgbClr val="FFFFFF"/>
                </a:solidFill>
                <a:latin typeface="DejaVu Serif Bold"/>
                <a:ea typeface="DejaVu Serif Bold"/>
                <a:cs typeface="DejaVu Serif Bold"/>
                <a:sym typeface="DejaVu Serif Bold"/>
              </a:rPr>
              <a:t>Lessons Learned</a:t>
            </a:r>
          </a:p>
        </p:txBody>
      </p:sp>
      <p:sp>
        <p:nvSpPr>
          <p:cNvPr id="8" name="TextBox 8"/>
          <p:cNvSpPr txBox="1"/>
          <p:nvPr/>
        </p:nvSpPr>
        <p:spPr>
          <a:xfrm>
            <a:off x="645819" y="3067050"/>
            <a:ext cx="14403586" cy="1271905"/>
          </a:xfrm>
          <a:prstGeom prst="rect">
            <a:avLst/>
          </a:prstGeom>
        </p:spPr>
        <p:txBody>
          <a:bodyPr lIns="0" tIns="0" rIns="0" bIns="0" rtlCol="0" anchor="t">
            <a:spAutoFit/>
          </a:bodyPr>
          <a:lstStyle/>
          <a:p>
            <a:pPr algn="l">
              <a:lnSpc>
                <a:spcPts val="3379"/>
              </a:lnSpc>
              <a:spcBef>
                <a:spcPct val="0"/>
              </a:spcBef>
            </a:pPr>
            <a:r>
              <a:rPr lang="en-US" sz="2599">
                <a:solidFill>
                  <a:srgbClr val="000000"/>
                </a:solidFill>
                <a:latin typeface="Open Sauce"/>
                <a:ea typeface="Open Sauce"/>
                <a:cs typeface="Open Sauce"/>
                <a:sym typeface="Open Sauce"/>
              </a:rPr>
              <a:t>1. Skills Acquired</a:t>
            </a:r>
          </a:p>
          <a:p>
            <a:pPr algn="l">
              <a:lnSpc>
                <a:spcPts val="3379"/>
              </a:lnSpc>
              <a:spcBef>
                <a:spcPct val="0"/>
              </a:spcBef>
            </a:pPr>
            <a:r>
              <a:rPr lang="en-US" sz="2599">
                <a:solidFill>
                  <a:srgbClr val="000000"/>
                </a:solidFill>
                <a:latin typeface="Open Sauce"/>
                <a:ea typeface="Open Sauce"/>
                <a:cs typeface="Open Sauce"/>
                <a:sym typeface="Open Sauce"/>
              </a:rPr>
              <a:t>Technical Skills: Improved proficiency in mobile development frameworks and tools.</a:t>
            </a:r>
          </a:p>
          <a:p>
            <a:pPr algn="l">
              <a:lnSpc>
                <a:spcPts val="3379"/>
              </a:lnSpc>
              <a:spcBef>
                <a:spcPct val="0"/>
              </a:spcBef>
            </a:pPr>
            <a:r>
              <a:rPr lang="en-US" sz="2599">
                <a:solidFill>
                  <a:srgbClr val="000000"/>
                </a:solidFill>
                <a:latin typeface="Open Sauce"/>
                <a:ea typeface="Open Sauce"/>
                <a:cs typeface="Open Sauce"/>
                <a:sym typeface="Open Sauce"/>
              </a:rPr>
              <a:t>Design Skills: Gained experience in creating user-centered designs that prioritize usability.</a:t>
            </a:r>
          </a:p>
        </p:txBody>
      </p:sp>
      <p:sp>
        <p:nvSpPr>
          <p:cNvPr id="9" name="TextBox 9"/>
          <p:cNvSpPr txBox="1"/>
          <p:nvPr/>
        </p:nvSpPr>
        <p:spPr>
          <a:xfrm>
            <a:off x="645819" y="4513980"/>
            <a:ext cx="17264782" cy="3415030"/>
          </a:xfrm>
          <a:prstGeom prst="rect">
            <a:avLst/>
          </a:prstGeom>
        </p:spPr>
        <p:txBody>
          <a:bodyPr lIns="0" tIns="0" rIns="0" bIns="0" rtlCol="0" anchor="t">
            <a:spAutoFit/>
          </a:bodyPr>
          <a:lstStyle/>
          <a:p>
            <a:pPr algn="l">
              <a:lnSpc>
                <a:spcPts val="3379"/>
              </a:lnSpc>
              <a:spcBef>
                <a:spcPct val="0"/>
              </a:spcBef>
            </a:pPr>
            <a:r>
              <a:rPr lang="en-US" sz="2599">
                <a:solidFill>
                  <a:srgbClr val="000000"/>
                </a:solidFill>
                <a:latin typeface="Open Sauce"/>
                <a:ea typeface="Open Sauce"/>
                <a:cs typeface="Open Sauce"/>
                <a:sym typeface="Open Sauce"/>
              </a:rPr>
              <a:t>2. Insights into Mobile Development</a:t>
            </a:r>
          </a:p>
          <a:p>
            <a:pPr algn="l">
              <a:lnSpc>
                <a:spcPts val="3379"/>
              </a:lnSpc>
              <a:spcBef>
                <a:spcPct val="0"/>
              </a:spcBef>
            </a:pPr>
            <a:r>
              <a:rPr lang="en-US" sz="2599">
                <a:solidFill>
                  <a:srgbClr val="000000"/>
                </a:solidFill>
                <a:latin typeface="Open Sauce"/>
                <a:ea typeface="Open Sauce"/>
                <a:cs typeface="Open Sauce"/>
                <a:sym typeface="Open Sauce"/>
              </a:rPr>
              <a:t>User Feedback: The importance of incorporating user feedback into the development process to refine features.</a:t>
            </a:r>
          </a:p>
          <a:p>
            <a:pPr algn="l">
              <a:lnSpc>
                <a:spcPts val="3379"/>
              </a:lnSpc>
              <a:spcBef>
                <a:spcPct val="0"/>
              </a:spcBef>
            </a:pPr>
            <a:r>
              <a:rPr lang="en-US" sz="2599">
                <a:solidFill>
                  <a:srgbClr val="000000"/>
                </a:solidFill>
                <a:latin typeface="Open Sauce"/>
                <a:ea typeface="Open Sauce"/>
                <a:cs typeface="Open Sauce"/>
                <a:sym typeface="Open Sauce"/>
              </a:rPr>
              <a:t>Testing: Understanding the necessity of thorough testing to ensure app stability and performance.</a:t>
            </a:r>
          </a:p>
          <a:p>
            <a:pPr algn="l">
              <a:lnSpc>
                <a:spcPts val="3379"/>
              </a:lnSpc>
              <a:spcBef>
                <a:spcPct val="0"/>
              </a:spcBef>
            </a:pPr>
            <a:r>
              <a:rPr lang="en-US" sz="2599">
                <a:solidFill>
                  <a:srgbClr val="000000"/>
                </a:solidFill>
                <a:latin typeface="Open Sauce"/>
                <a:ea typeface="Open Sauce"/>
                <a:cs typeface="Open Sauce"/>
                <a:sym typeface="Open Sauce"/>
              </a:rPr>
              <a:t>3. Understanding User-Centered Design</a:t>
            </a:r>
          </a:p>
          <a:p>
            <a:pPr algn="l">
              <a:lnSpc>
                <a:spcPts val="3379"/>
              </a:lnSpc>
              <a:spcBef>
                <a:spcPct val="0"/>
              </a:spcBef>
            </a:pPr>
            <a:r>
              <a:rPr lang="en-US" sz="2599">
                <a:solidFill>
                  <a:srgbClr val="000000"/>
                </a:solidFill>
                <a:latin typeface="Open Sauce"/>
                <a:ea typeface="Open Sauce"/>
                <a:cs typeface="Open Sauce"/>
                <a:sym typeface="Open Sauce"/>
              </a:rPr>
              <a:t>Empathy in Design: Recognizing the value of designing with the user’s perspective in mind.</a:t>
            </a:r>
          </a:p>
          <a:p>
            <a:pPr algn="l">
              <a:lnSpc>
                <a:spcPts val="3379"/>
              </a:lnSpc>
              <a:spcBef>
                <a:spcPct val="0"/>
              </a:spcBef>
            </a:pPr>
            <a:r>
              <a:rPr lang="en-US" sz="2599">
                <a:solidFill>
                  <a:srgbClr val="000000"/>
                </a:solidFill>
                <a:latin typeface="Open Sauce"/>
                <a:ea typeface="Open Sauce"/>
                <a:cs typeface="Open Sauce"/>
                <a:sym typeface="Open Sauce"/>
              </a:rPr>
              <a:t>Iterative Process: Learning that design is an iterative process, where continuous improvement is essential based on user interaction and feedback.</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a:off x="8663659" y="6071953"/>
            <a:ext cx="960682" cy="1052540"/>
          </a:xfrm>
          <a:custGeom>
            <a:avLst/>
            <a:gdLst/>
            <a:ahLst/>
            <a:cxnLst/>
            <a:rect l="l" t="t" r="r" b="b"/>
            <a:pathLst>
              <a:path w="960682" h="1052540">
                <a:moveTo>
                  <a:pt x="0" y="0"/>
                </a:moveTo>
                <a:lnTo>
                  <a:pt x="960682" y="0"/>
                </a:lnTo>
                <a:lnTo>
                  <a:pt x="960682" y="1052541"/>
                </a:lnTo>
                <a:lnTo>
                  <a:pt x="0" y="10525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2106315" y="793615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2334028"/>
            <a:ext cx="5444379" cy="647719"/>
            <a:chOff x="0" y="0"/>
            <a:chExt cx="1433911" cy="170593"/>
          </a:xfrm>
        </p:grpSpPr>
        <p:sp>
          <p:nvSpPr>
            <p:cNvPr id="6" name="Freeform 6"/>
            <p:cNvSpPr/>
            <p:nvPr/>
          </p:nvSpPr>
          <p:spPr>
            <a:xfrm>
              <a:off x="0" y="0"/>
              <a:ext cx="1433911" cy="170593"/>
            </a:xfrm>
            <a:custGeom>
              <a:avLst/>
              <a:gdLst/>
              <a:ahLst/>
              <a:cxnLst/>
              <a:rect l="l" t="t" r="r" b="b"/>
              <a:pathLst>
                <a:path w="1433911" h="170593">
                  <a:moveTo>
                    <a:pt x="0" y="0"/>
                  </a:moveTo>
                  <a:lnTo>
                    <a:pt x="1433911" y="0"/>
                  </a:lnTo>
                  <a:lnTo>
                    <a:pt x="1433911" y="170593"/>
                  </a:lnTo>
                  <a:lnTo>
                    <a:pt x="0" y="170593"/>
                  </a:lnTo>
                  <a:close/>
                </a:path>
              </a:pathLst>
            </a:custGeom>
            <a:solidFill>
              <a:srgbClr val="1A1A1A"/>
            </a:solidFill>
          </p:spPr>
        </p:sp>
        <p:sp>
          <p:nvSpPr>
            <p:cNvPr id="7" name="TextBox 7"/>
            <p:cNvSpPr txBox="1"/>
            <p:nvPr/>
          </p:nvSpPr>
          <p:spPr>
            <a:xfrm>
              <a:off x="0" y="-57150"/>
              <a:ext cx="1433911"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Simplify Expense Tracking</a:t>
              </a:r>
            </a:p>
          </p:txBody>
        </p:sp>
      </p:grpSp>
      <p:sp>
        <p:nvSpPr>
          <p:cNvPr id="8" name="TextBox 8"/>
          <p:cNvSpPr txBox="1"/>
          <p:nvPr/>
        </p:nvSpPr>
        <p:spPr>
          <a:xfrm>
            <a:off x="0" y="357620"/>
            <a:ext cx="11552977" cy="1166783"/>
          </a:xfrm>
          <a:prstGeom prst="rect">
            <a:avLst/>
          </a:prstGeom>
        </p:spPr>
        <p:txBody>
          <a:bodyPr lIns="0" tIns="0" rIns="0" bIns="0" rtlCol="0" anchor="t">
            <a:spAutoFit/>
          </a:bodyPr>
          <a:lstStyle/>
          <a:p>
            <a:pPr algn="ctr">
              <a:lnSpc>
                <a:spcPts val="9587"/>
              </a:lnSpc>
            </a:pPr>
            <a:r>
              <a:rPr lang="en-US" sz="6947" b="1" spc="368">
                <a:solidFill>
                  <a:srgbClr val="231F20"/>
                </a:solidFill>
                <a:latin typeface="Oswald Bold"/>
                <a:ea typeface="Oswald Bold"/>
                <a:cs typeface="Oswald Bold"/>
                <a:sym typeface="Oswald Bold"/>
              </a:rPr>
              <a:t>OBJECTIVES OF THE APP</a:t>
            </a:r>
          </a:p>
        </p:txBody>
      </p:sp>
      <p:sp>
        <p:nvSpPr>
          <p:cNvPr id="9" name="TextBox 9"/>
          <p:cNvSpPr txBox="1"/>
          <p:nvPr/>
        </p:nvSpPr>
        <p:spPr>
          <a:xfrm>
            <a:off x="1028700" y="3332742"/>
            <a:ext cx="5444379" cy="13637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Easy input of expenses with categories and descriptions</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Quick search and filter functionality</a:t>
            </a:r>
          </a:p>
        </p:txBody>
      </p:sp>
      <p:sp>
        <p:nvSpPr>
          <p:cNvPr id="10" name="Freeform 10"/>
          <p:cNvSpPr/>
          <p:nvPr/>
        </p:nvSpPr>
        <p:spPr>
          <a:xfrm>
            <a:off x="14479722" y="-4833750"/>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Freeform 11"/>
          <p:cNvSpPr/>
          <p:nvPr/>
        </p:nvSpPr>
        <p:spPr>
          <a:xfrm rot="-4176364">
            <a:off x="-4105129" y="6530238"/>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2" name="Group 12"/>
          <p:cNvGrpSpPr/>
          <p:nvPr/>
        </p:nvGrpSpPr>
        <p:grpSpPr>
          <a:xfrm>
            <a:off x="11814921" y="2334028"/>
            <a:ext cx="5444379" cy="647719"/>
            <a:chOff x="0" y="0"/>
            <a:chExt cx="1433911" cy="170593"/>
          </a:xfrm>
        </p:grpSpPr>
        <p:sp>
          <p:nvSpPr>
            <p:cNvPr id="13" name="Freeform 13"/>
            <p:cNvSpPr/>
            <p:nvPr/>
          </p:nvSpPr>
          <p:spPr>
            <a:xfrm>
              <a:off x="0" y="0"/>
              <a:ext cx="1433911" cy="170593"/>
            </a:xfrm>
            <a:custGeom>
              <a:avLst/>
              <a:gdLst/>
              <a:ahLst/>
              <a:cxnLst/>
              <a:rect l="l" t="t" r="r" b="b"/>
              <a:pathLst>
                <a:path w="1433911" h="170593">
                  <a:moveTo>
                    <a:pt x="0" y="0"/>
                  </a:moveTo>
                  <a:lnTo>
                    <a:pt x="1433911" y="0"/>
                  </a:lnTo>
                  <a:lnTo>
                    <a:pt x="1433911" y="170593"/>
                  </a:lnTo>
                  <a:lnTo>
                    <a:pt x="0" y="170593"/>
                  </a:lnTo>
                  <a:close/>
                </a:path>
              </a:pathLst>
            </a:custGeom>
            <a:solidFill>
              <a:srgbClr val="1A1A1A"/>
            </a:solidFill>
          </p:spPr>
        </p:sp>
        <p:sp>
          <p:nvSpPr>
            <p:cNvPr id="14" name="TextBox 14"/>
            <p:cNvSpPr txBox="1"/>
            <p:nvPr/>
          </p:nvSpPr>
          <p:spPr>
            <a:xfrm>
              <a:off x="0" y="-57150"/>
              <a:ext cx="1433911"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Effective Budgeting</a:t>
              </a:r>
            </a:p>
          </p:txBody>
        </p:sp>
      </p:grpSp>
      <p:grpSp>
        <p:nvGrpSpPr>
          <p:cNvPr id="15" name="Group 15"/>
          <p:cNvGrpSpPr/>
          <p:nvPr/>
        </p:nvGrpSpPr>
        <p:grpSpPr>
          <a:xfrm>
            <a:off x="1028700" y="6114279"/>
            <a:ext cx="5444379" cy="647719"/>
            <a:chOff x="0" y="0"/>
            <a:chExt cx="1433911" cy="170593"/>
          </a:xfrm>
        </p:grpSpPr>
        <p:sp>
          <p:nvSpPr>
            <p:cNvPr id="16" name="Freeform 16"/>
            <p:cNvSpPr/>
            <p:nvPr/>
          </p:nvSpPr>
          <p:spPr>
            <a:xfrm>
              <a:off x="0" y="0"/>
              <a:ext cx="1433911" cy="170593"/>
            </a:xfrm>
            <a:custGeom>
              <a:avLst/>
              <a:gdLst/>
              <a:ahLst/>
              <a:cxnLst/>
              <a:rect l="l" t="t" r="r" b="b"/>
              <a:pathLst>
                <a:path w="1433911" h="170593">
                  <a:moveTo>
                    <a:pt x="0" y="0"/>
                  </a:moveTo>
                  <a:lnTo>
                    <a:pt x="1433911" y="0"/>
                  </a:lnTo>
                  <a:lnTo>
                    <a:pt x="1433911" y="170593"/>
                  </a:lnTo>
                  <a:lnTo>
                    <a:pt x="0" y="170593"/>
                  </a:lnTo>
                  <a:close/>
                </a:path>
              </a:pathLst>
            </a:custGeom>
            <a:solidFill>
              <a:srgbClr val="1A1A1A"/>
            </a:solidFill>
          </p:spPr>
        </p:sp>
        <p:sp>
          <p:nvSpPr>
            <p:cNvPr id="17" name="TextBox 17"/>
            <p:cNvSpPr txBox="1"/>
            <p:nvPr/>
          </p:nvSpPr>
          <p:spPr>
            <a:xfrm>
              <a:off x="0" y="-57150"/>
              <a:ext cx="1433911"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Gain Financial Insights</a:t>
              </a:r>
            </a:p>
          </p:txBody>
        </p:sp>
      </p:grpSp>
      <p:grpSp>
        <p:nvGrpSpPr>
          <p:cNvPr id="18" name="Group 18"/>
          <p:cNvGrpSpPr/>
          <p:nvPr/>
        </p:nvGrpSpPr>
        <p:grpSpPr>
          <a:xfrm>
            <a:off x="11814921" y="6114279"/>
            <a:ext cx="5444379" cy="647719"/>
            <a:chOff x="0" y="0"/>
            <a:chExt cx="1433911" cy="170593"/>
          </a:xfrm>
        </p:grpSpPr>
        <p:sp>
          <p:nvSpPr>
            <p:cNvPr id="19" name="Freeform 19"/>
            <p:cNvSpPr/>
            <p:nvPr/>
          </p:nvSpPr>
          <p:spPr>
            <a:xfrm>
              <a:off x="0" y="0"/>
              <a:ext cx="1433911" cy="170593"/>
            </a:xfrm>
            <a:custGeom>
              <a:avLst/>
              <a:gdLst/>
              <a:ahLst/>
              <a:cxnLst/>
              <a:rect l="l" t="t" r="r" b="b"/>
              <a:pathLst>
                <a:path w="1433911" h="170593">
                  <a:moveTo>
                    <a:pt x="0" y="0"/>
                  </a:moveTo>
                  <a:lnTo>
                    <a:pt x="1433911" y="0"/>
                  </a:lnTo>
                  <a:lnTo>
                    <a:pt x="1433911" y="170593"/>
                  </a:lnTo>
                  <a:lnTo>
                    <a:pt x="0" y="170593"/>
                  </a:lnTo>
                  <a:close/>
                </a:path>
              </a:pathLst>
            </a:custGeom>
            <a:solidFill>
              <a:srgbClr val="1A1A1A"/>
            </a:solidFill>
          </p:spPr>
        </p:sp>
        <p:sp>
          <p:nvSpPr>
            <p:cNvPr id="20" name="TextBox 20"/>
            <p:cNvSpPr txBox="1"/>
            <p:nvPr/>
          </p:nvSpPr>
          <p:spPr>
            <a:xfrm>
              <a:off x="0" y="-57150"/>
              <a:ext cx="1433911"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Enhance User Experience</a:t>
              </a:r>
            </a:p>
          </p:txBody>
        </p:sp>
      </p:grpSp>
      <p:sp>
        <p:nvSpPr>
          <p:cNvPr id="21" name="TextBox 21"/>
          <p:cNvSpPr txBox="1"/>
          <p:nvPr/>
        </p:nvSpPr>
        <p:spPr>
          <a:xfrm>
            <a:off x="11815091" y="3332742"/>
            <a:ext cx="5444379" cy="1706642"/>
          </a:xfrm>
          <a:prstGeom prst="rect">
            <a:avLst/>
          </a:prstGeom>
        </p:spPr>
        <p:txBody>
          <a:bodyPr lIns="0" tIns="0" rIns="0" bIns="0" rtlCol="0" anchor="t">
            <a:spAutoFit/>
          </a:bodyPr>
          <a:lstStyle/>
          <a:p>
            <a:pPr marL="434050" lvl="1" indent="-217025" algn="just">
              <a:lnSpc>
                <a:spcPts val="2774"/>
              </a:lnSpc>
              <a:buFont typeface="Arial"/>
              <a:buChar char="•"/>
            </a:pPr>
            <a:r>
              <a:rPr lang="en-US" sz="2010" spc="197">
                <a:solidFill>
                  <a:srgbClr val="231F20"/>
                </a:solidFill>
                <a:latin typeface="DM Sans"/>
                <a:ea typeface="DM Sans"/>
                <a:cs typeface="DM Sans"/>
                <a:sym typeface="DM Sans"/>
              </a:rPr>
              <a:t>Set monthly and category-specific budgets</a:t>
            </a:r>
          </a:p>
          <a:p>
            <a:pPr marL="434050" lvl="1" indent="-217025" algn="just">
              <a:lnSpc>
                <a:spcPts val="2774"/>
              </a:lnSpc>
              <a:buFont typeface="Arial"/>
              <a:buChar char="•"/>
            </a:pPr>
            <a:r>
              <a:rPr lang="en-US" sz="2010" spc="197">
                <a:solidFill>
                  <a:srgbClr val="231F20"/>
                </a:solidFill>
                <a:latin typeface="DM Sans"/>
                <a:ea typeface="DM Sans"/>
                <a:cs typeface="DM Sans"/>
                <a:sym typeface="DM Sans"/>
              </a:rPr>
              <a:t>Receive real-time notifications on budget usage</a:t>
            </a:r>
          </a:p>
          <a:p>
            <a:pPr marL="0" lvl="0" indent="0" algn="just">
              <a:lnSpc>
                <a:spcPts val="2774"/>
              </a:lnSpc>
              <a:spcBef>
                <a:spcPct val="0"/>
              </a:spcBef>
            </a:pPr>
            <a:endParaRPr lang="en-US" sz="2010" spc="197">
              <a:solidFill>
                <a:srgbClr val="231F20"/>
              </a:solidFill>
              <a:latin typeface="DM Sans"/>
              <a:ea typeface="DM Sans"/>
              <a:cs typeface="DM Sans"/>
              <a:sym typeface="DM Sans"/>
            </a:endParaRPr>
          </a:p>
        </p:txBody>
      </p:sp>
      <p:sp>
        <p:nvSpPr>
          <p:cNvPr id="22" name="TextBox 22"/>
          <p:cNvSpPr txBox="1"/>
          <p:nvPr/>
        </p:nvSpPr>
        <p:spPr>
          <a:xfrm>
            <a:off x="1028700" y="7114423"/>
            <a:ext cx="5444379" cy="10208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Visualize spending trends and patterns</a:t>
            </a:r>
          </a:p>
          <a:p>
            <a:pPr marL="434050" lvl="1" indent="-217025" algn="l">
              <a:lnSpc>
                <a:spcPts val="2774"/>
              </a:lnSpc>
              <a:spcBef>
                <a:spcPct val="0"/>
              </a:spcBef>
              <a:buFont typeface="Arial"/>
              <a:buChar char="•"/>
            </a:pPr>
            <a:r>
              <a:rPr lang="en-US" sz="2010" spc="197">
                <a:solidFill>
                  <a:srgbClr val="231F20"/>
                </a:solidFill>
                <a:latin typeface="DM Sans"/>
                <a:ea typeface="DM Sans"/>
                <a:cs typeface="DM Sans"/>
                <a:sym typeface="DM Sans"/>
              </a:rPr>
              <a:t>Generate detailed expense reports</a:t>
            </a:r>
          </a:p>
        </p:txBody>
      </p:sp>
      <p:sp>
        <p:nvSpPr>
          <p:cNvPr id="23" name="TextBox 23"/>
          <p:cNvSpPr txBox="1"/>
          <p:nvPr/>
        </p:nvSpPr>
        <p:spPr>
          <a:xfrm>
            <a:off x="11815262" y="7114423"/>
            <a:ext cx="5444209" cy="10208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Intuitive and user-friendly interface</a:t>
            </a:r>
          </a:p>
          <a:p>
            <a:pPr marL="434050" lvl="1" indent="-217025" algn="l">
              <a:lnSpc>
                <a:spcPts val="2774"/>
              </a:lnSpc>
              <a:spcBef>
                <a:spcPct val="0"/>
              </a:spcBef>
              <a:buFont typeface="Arial"/>
              <a:buChar char="•"/>
            </a:pPr>
            <a:r>
              <a:rPr lang="en-US" sz="2010" spc="197">
                <a:solidFill>
                  <a:srgbClr val="231F20"/>
                </a:solidFill>
                <a:latin typeface="DM Sans"/>
                <a:ea typeface="DM Sans"/>
                <a:cs typeface="DM Sans"/>
                <a:sym typeface="DM Sans"/>
              </a:rPr>
              <a:t>Reliable performance, even offline</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472961"/>
            <a:chOff x="0" y="0"/>
            <a:chExt cx="4816593" cy="651315"/>
          </a:xfrm>
        </p:grpSpPr>
        <p:sp>
          <p:nvSpPr>
            <p:cNvPr id="3" name="Freeform 3"/>
            <p:cNvSpPr/>
            <p:nvPr/>
          </p:nvSpPr>
          <p:spPr>
            <a:xfrm>
              <a:off x="0" y="0"/>
              <a:ext cx="4816592" cy="651315"/>
            </a:xfrm>
            <a:custGeom>
              <a:avLst/>
              <a:gdLst/>
              <a:ahLst/>
              <a:cxnLst/>
              <a:rect l="l" t="t" r="r" b="b"/>
              <a:pathLst>
                <a:path w="4816592" h="651315">
                  <a:moveTo>
                    <a:pt x="0" y="0"/>
                  </a:moveTo>
                  <a:lnTo>
                    <a:pt x="4816592" y="0"/>
                  </a:lnTo>
                  <a:lnTo>
                    <a:pt x="4816592" y="651315"/>
                  </a:lnTo>
                  <a:lnTo>
                    <a:pt x="0" y="651315"/>
                  </a:lnTo>
                  <a:close/>
                </a:path>
              </a:pathLst>
            </a:custGeom>
            <a:solidFill>
              <a:srgbClr val="1A1A1A"/>
            </a:solidFill>
          </p:spPr>
        </p:sp>
        <p:sp>
          <p:nvSpPr>
            <p:cNvPr id="4" name="TextBox 4"/>
            <p:cNvSpPr txBox="1"/>
            <p:nvPr/>
          </p:nvSpPr>
          <p:spPr>
            <a:xfrm>
              <a:off x="0" y="-19050"/>
              <a:ext cx="4816593" cy="67036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5155112" y="-3488587"/>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169756" y="5787381"/>
            <a:ext cx="12552346" cy="12880206"/>
          </a:xfrm>
          <a:custGeom>
            <a:avLst/>
            <a:gdLst/>
            <a:ahLst/>
            <a:cxnLst/>
            <a:rect l="l" t="t" r="r" b="b"/>
            <a:pathLst>
              <a:path w="12552346" h="12880206">
                <a:moveTo>
                  <a:pt x="0" y="0"/>
                </a:moveTo>
                <a:lnTo>
                  <a:pt x="12552346" y="0"/>
                </a:lnTo>
                <a:lnTo>
                  <a:pt x="12552346" y="12880206"/>
                </a:lnTo>
                <a:lnTo>
                  <a:pt x="0" y="12880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1028700" y="3255994"/>
            <a:ext cx="10160198" cy="3052357"/>
          </a:xfrm>
          <a:prstGeom prst="rect">
            <a:avLst/>
          </a:prstGeom>
        </p:spPr>
        <p:txBody>
          <a:bodyPr lIns="0" tIns="0" rIns="0" bIns="0" rtlCol="0" anchor="t">
            <a:spAutoFit/>
          </a:bodyPr>
          <a:lstStyle/>
          <a:p>
            <a:pPr algn="l">
              <a:lnSpc>
                <a:spcPts val="3454"/>
              </a:lnSpc>
              <a:spcBef>
                <a:spcPct val="0"/>
              </a:spcBef>
            </a:pPr>
            <a:r>
              <a:rPr lang="en-US" sz="2656" b="1">
                <a:solidFill>
                  <a:srgbClr val="000000"/>
                </a:solidFill>
                <a:latin typeface="Open Sauce Bold"/>
                <a:ea typeface="Open Sauce Bold"/>
                <a:cs typeface="Open Sauce Bold"/>
                <a:sym typeface="Open Sauce Bold"/>
              </a:rPr>
              <a:t>1. Feedback Review</a:t>
            </a:r>
          </a:p>
          <a:p>
            <a:pPr algn="l">
              <a:lnSpc>
                <a:spcPts val="3454"/>
              </a:lnSpc>
              <a:spcBef>
                <a:spcPct val="0"/>
              </a:spcBef>
            </a:pPr>
            <a:r>
              <a:rPr lang="en-US" sz="2656" b="1">
                <a:solidFill>
                  <a:srgbClr val="000000"/>
                </a:solidFill>
                <a:latin typeface="Open Sauce Bold"/>
                <a:ea typeface="Open Sauce Bold"/>
                <a:cs typeface="Open Sauce Bold"/>
                <a:sym typeface="Open Sauce Bold"/>
              </a:rPr>
              <a:t>Positive Feedback:</a:t>
            </a:r>
          </a:p>
          <a:p>
            <a:pPr algn="l">
              <a:lnSpc>
                <a:spcPts val="3454"/>
              </a:lnSpc>
              <a:spcBef>
                <a:spcPct val="0"/>
              </a:spcBef>
            </a:pPr>
            <a:r>
              <a:rPr lang="en-US" sz="2656">
                <a:solidFill>
                  <a:srgbClr val="000000"/>
                </a:solidFill>
                <a:latin typeface="Open Sauce"/>
                <a:ea typeface="Open Sauce"/>
                <a:cs typeface="Open Sauce"/>
                <a:sym typeface="Open Sauce"/>
              </a:rPr>
              <a:t>Users appreciated the intuitive design and ease of navigation.</a:t>
            </a:r>
          </a:p>
          <a:p>
            <a:pPr algn="l">
              <a:lnSpc>
                <a:spcPts val="3454"/>
              </a:lnSpc>
              <a:spcBef>
                <a:spcPct val="0"/>
              </a:spcBef>
            </a:pPr>
            <a:r>
              <a:rPr lang="en-US" sz="2656">
                <a:solidFill>
                  <a:srgbClr val="000000"/>
                </a:solidFill>
                <a:latin typeface="Open Sauce"/>
                <a:ea typeface="Open Sauce"/>
                <a:cs typeface="Open Sauce"/>
                <a:sym typeface="Open Sauce"/>
              </a:rPr>
              <a:t>The budgeting feature was highlighted as particularly useful.</a:t>
            </a:r>
          </a:p>
          <a:p>
            <a:pPr algn="l">
              <a:lnSpc>
                <a:spcPts val="3454"/>
              </a:lnSpc>
              <a:spcBef>
                <a:spcPct val="0"/>
              </a:spcBef>
            </a:pPr>
            <a:r>
              <a:rPr lang="en-US" sz="2656" b="1">
                <a:solidFill>
                  <a:srgbClr val="000000"/>
                </a:solidFill>
                <a:latin typeface="Open Sauce Bold"/>
                <a:ea typeface="Open Sauce Bold"/>
                <a:cs typeface="Open Sauce Bold"/>
                <a:sym typeface="Open Sauce Bold"/>
              </a:rPr>
              <a:t>Constructive Criticism:</a:t>
            </a:r>
          </a:p>
          <a:p>
            <a:pPr algn="l">
              <a:lnSpc>
                <a:spcPts val="3454"/>
              </a:lnSpc>
              <a:spcBef>
                <a:spcPct val="0"/>
              </a:spcBef>
            </a:pPr>
            <a:r>
              <a:rPr lang="en-US" sz="2656">
                <a:solidFill>
                  <a:srgbClr val="000000"/>
                </a:solidFill>
                <a:latin typeface="Open Sauce"/>
                <a:ea typeface="Open Sauce"/>
                <a:cs typeface="Open Sauce"/>
                <a:sym typeface="Open Sauce"/>
              </a:rPr>
              <a:t>Some users had trouble syncing data across multiple devices.</a:t>
            </a:r>
          </a:p>
          <a:p>
            <a:pPr algn="l">
              <a:lnSpc>
                <a:spcPts val="3454"/>
              </a:lnSpc>
              <a:spcBef>
                <a:spcPct val="0"/>
              </a:spcBef>
            </a:pPr>
            <a:r>
              <a:rPr lang="en-US" sz="2656">
                <a:solidFill>
                  <a:srgbClr val="000000"/>
                </a:solidFill>
                <a:latin typeface="Open Sauce"/>
                <a:ea typeface="Open Sauce"/>
                <a:cs typeface="Open Sauce"/>
                <a:sym typeface="Open Sauce"/>
              </a:rPr>
              <a:t>Requested more detailed analytics and reporting options.</a:t>
            </a:r>
          </a:p>
        </p:txBody>
      </p:sp>
      <p:sp>
        <p:nvSpPr>
          <p:cNvPr id="8" name="TextBox 8"/>
          <p:cNvSpPr txBox="1"/>
          <p:nvPr/>
        </p:nvSpPr>
        <p:spPr>
          <a:xfrm>
            <a:off x="1028700" y="6918697"/>
            <a:ext cx="14029967" cy="2557780"/>
          </a:xfrm>
          <a:prstGeom prst="rect">
            <a:avLst/>
          </a:prstGeom>
        </p:spPr>
        <p:txBody>
          <a:bodyPr lIns="0" tIns="0" rIns="0" bIns="0" rtlCol="0" anchor="t">
            <a:spAutoFit/>
          </a:bodyPr>
          <a:lstStyle/>
          <a:p>
            <a:pPr algn="l">
              <a:lnSpc>
                <a:spcPts val="3379"/>
              </a:lnSpc>
              <a:spcBef>
                <a:spcPct val="0"/>
              </a:spcBef>
            </a:pPr>
            <a:r>
              <a:rPr lang="en-US" sz="2599" b="1">
                <a:solidFill>
                  <a:srgbClr val="000000"/>
                </a:solidFill>
                <a:latin typeface="Open Sauce Bold"/>
                <a:ea typeface="Open Sauce Bold"/>
                <a:cs typeface="Open Sauce Bold"/>
                <a:sym typeface="Open Sauce Bold"/>
              </a:rPr>
              <a:t>2. Actions Taken Based on Feedback</a:t>
            </a:r>
          </a:p>
          <a:p>
            <a:pPr algn="l">
              <a:lnSpc>
                <a:spcPts val="3379"/>
              </a:lnSpc>
              <a:spcBef>
                <a:spcPct val="0"/>
              </a:spcBef>
            </a:pPr>
            <a:r>
              <a:rPr lang="en-US" sz="2599" b="1">
                <a:solidFill>
                  <a:srgbClr val="000000"/>
                </a:solidFill>
                <a:latin typeface="Open Sauce Bold"/>
                <a:ea typeface="Open Sauce Bold"/>
                <a:cs typeface="Open Sauce Bold"/>
                <a:sym typeface="Open Sauce Bold"/>
              </a:rPr>
              <a:t>Data Sync Improvements:</a:t>
            </a:r>
          </a:p>
          <a:p>
            <a:pPr algn="l">
              <a:lnSpc>
                <a:spcPts val="3379"/>
              </a:lnSpc>
              <a:spcBef>
                <a:spcPct val="0"/>
              </a:spcBef>
            </a:pPr>
            <a:r>
              <a:rPr lang="en-US" sz="2599">
                <a:solidFill>
                  <a:srgbClr val="000000"/>
                </a:solidFill>
                <a:latin typeface="Open Sauce"/>
                <a:ea typeface="Open Sauce"/>
                <a:cs typeface="Open Sauce"/>
                <a:sym typeface="Open Sauce"/>
              </a:rPr>
              <a:t>Implemented improvements to ensure seamless data syncing across all devices.</a:t>
            </a:r>
          </a:p>
          <a:p>
            <a:pPr algn="l">
              <a:lnSpc>
                <a:spcPts val="3379"/>
              </a:lnSpc>
              <a:spcBef>
                <a:spcPct val="0"/>
              </a:spcBef>
            </a:pPr>
            <a:r>
              <a:rPr lang="en-US" sz="2599" b="1">
                <a:solidFill>
                  <a:srgbClr val="000000"/>
                </a:solidFill>
                <a:latin typeface="Open Sauce Bold"/>
                <a:ea typeface="Open Sauce Bold"/>
                <a:cs typeface="Open Sauce Bold"/>
                <a:sym typeface="Open Sauce Bold"/>
              </a:rPr>
              <a:t>Advanced Reporting Features:</a:t>
            </a:r>
          </a:p>
          <a:p>
            <a:pPr algn="l">
              <a:lnSpc>
                <a:spcPts val="3379"/>
              </a:lnSpc>
              <a:spcBef>
                <a:spcPct val="0"/>
              </a:spcBef>
            </a:pPr>
            <a:r>
              <a:rPr lang="en-US" sz="2599">
                <a:solidFill>
                  <a:srgbClr val="000000"/>
                </a:solidFill>
                <a:latin typeface="Open Sauce"/>
                <a:ea typeface="Open Sauce"/>
                <a:cs typeface="Open Sauce"/>
                <a:sym typeface="Open Sauce"/>
              </a:rPr>
              <a:t>Introduced new analytics options to provide users with deeper insights into their spending habits.</a:t>
            </a:r>
          </a:p>
        </p:txBody>
      </p:sp>
      <p:sp>
        <p:nvSpPr>
          <p:cNvPr id="9" name="TextBox 9"/>
          <p:cNvSpPr txBox="1"/>
          <p:nvPr/>
        </p:nvSpPr>
        <p:spPr>
          <a:xfrm>
            <a:off x="-341672" y="731973"/>
            <a:ext cx="18288000"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 Feedback Analysis and Future Improvements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472961"/>
            <a:chOff x="0" y="0"/>
            <a:chExt cx="4816593" cy="651315"/>
          </a:xfrm>
        </p:grpSpPr>
        <p:sp>
          <p:nvSpPr>
            <p:cNvPr id="3" name="Freeform 3"/>
            <p:cNvSpPr/>
            <p:nvPr/>
          </p:nvSpPr>
          <p:spPr>
            <a:xfrm>
              <a:off x="0" y="0"/>
              <a:ext cx="4816592" cy="651315"/>
            </a:xfrm>
            <a:custGeom>
              <a:avLst/>
              <a:gdLst/>
              <a:ahLst/>
              <a:cxnLst/>
              <a:rect l="l" t="t" r="r" b="b"/>
              <a:pathLst>
                <a:path w="4816592" h="651315">
                  <a:moveTo>
                    <a:pt x="0" y="0"/>
                  </a:moveTo>
                  <a:lnTo>
                    <a:pt x="4816592" y="0"/>
                  </a:lnTo>
                  <a:lnTo>
                    <a:pt x="4816592" y="651315"/>
                  </a:lnTo>
                  <a:lnTo>
                    <a:pt x="0" y="651315"/>
                  </a:lnTo>
                  <a:close/>
                </a:path>
              </a:pathLst>
            </a:custGeom>
            <a:solidFill>
              <a:srgbClr val="1A1A1A"/>
            </a:solidFill>
          </p:spPr>
        </p:sp>
        <p:sp>
          <p:nvSpPr>
            <p:cNvPr id="4" name="TextBox 4"/>
            <p:cNvSpPr txBox="1"/>
            <p:nvPr/>
          </p:nvSpPr>
          <p:spPr>
            <a:xfrm>
              <a:off x="0" y="-19050"/>
              <a:ext cx="4816593" cy="67036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5155112" y="-3488587"/>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169756" y="5787381"/>
            <a:ext cx="12552346" cy="12880206"/>
          </a:xfrm>
          <a:custGeom>
            <a:avLst/>
            <a:gdLst/>
            <a:ahLst/>
            <a:cxnLst/>
            <a:rect l="l" t="t" r="r" b="b"/>
            <a:pathLst>
              <a:path w="12552346" h="12880206">
                <a:moveTo>
                  <a:pt x="0" y="0"/>
                </a:moveTo>
                <a:lnTo>
                  <a:pt x="12552346" y="0"/>
                </a:lnTo>
                <a:lnTo>
                  <a:pt x="12552346" y="12880206"/>
                </a:lnTo>
                <a:lnTo>
                  <a:pt x="0" y="12880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341672" y="731973"/>
            <a:ext cx="18288000"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 Feedback Analysis and Future Improvements</a:t>
            </a:r>
          </a:p>
        </p:txBody>
      </p:sp>
      <p:sp>
        <p:nvSpPr>
          <p:cNvPr id="8" name="TextBox 8"/>
          <p:cNvSpPr txBox="1"/>
          <p:nvPr/>
        </p:nvSpPr>
        <p:spPr>
          <a:xfrm>
            <a:off x="1028700" y="3532339"/>
            <a:ext cx="13404170" cy="3843655"/>
          </a:xfrm>
          <a:prstGeom prst="rect">
            <a:avLst/>
          </a:prstGeom>
        </p:spPr>
        <p:txBody>
          <a:bodyPr lIns="0" tIns="0" rIns="0" bIns="0" rtlCol="0" anchor="t">
            <a:spAutoFit/>
          </a:bodyPr>
          <a:lstStyle/>
          <a:p>
            <a:pPr algn="l">
              <a:lnSpc>
                <a:spcPts val="3379"/>
              </a:lnSpc>
              <a:spcBef>
                <a:spcPct val="0"/>
              </a:spcBef>
            </a:pPr>
            <a:r>
              <a:rPr lang="en-US" sz="2599" b="1">
                <a:solidFill>
                  <a:srgbClr val="000000"/>
                </a:solidFill>
                <a:latin typeface="Open Sauce Bold"/>
                <a:ea typeface="Open Sauce Bold"/>
                <a:cs typeface="Open Sauce Bold"/>
                <a:sym typeface="Open Sauce Bold"/>
              </a:rPr>
              <a:t>3. Suggested Improvements for Future Updates</a:t>
            </a:r>
          </a:p>
          <a:p>
            <a:pPr algn="l">
              <a:lnSpc>
                <a:spcPts val="3379"/>
              </a:lnSpc>
              <a:spcBef>
                <a:spcPct val="0"/>
              </a:spcBef>
            </a:pPr>
            <a:r>
              <a:rPr lang="en-US" sz="2599" b="1">
                <a:solidFill>
                  <a:srgbClr val="000000"/>
                </a:solidFill>
                <a:latin typeface="Open Sauce Bold"/>
                <a:ea typeface="Open Sauce Bold"/>
                <a:cs typeface="Open Sauce Bold"/>
                <a:sym typeface="Open Sauce Bold"/>
              </a:rPr>
              <a:t>User Education:</a:t>
            </a:r>
          </a:p>
          <a:p>
            <a:pPr algn="l">
              <a:lnSpc>
                <a:spcPts val="3379"/>
              </a:lnSpc>
              <a:spcBef>
                <a:spcPct val="0"/>
              </a:spcBef>
            </a:pPr>
            <a:r>
              <a:rPr lang="en-US" sz="2599">
                <a:solidFill>
                  <a:srgbClr val="000000"/>
                </a:solidFill>
                <a:latin typeface="Open Sauce"/>
                <a:ea typeface="Open Sauce"/>
                <a:cs typeface="Open Sauce"/>
                <a:sym typeface="Open Sauce"/>
              </a:rPr>
              <a:t>Develop instructional videos or tutorials to help users maximize the app's features.</a:t>
            </a:r>
          </a:p>
          <a:p>
            <a:pPr algn="l">
              <a:lnSpc>
                <a:spcPts val="3379"/>
              </a:lnSpc>
              <a:spcBef>
                <a:spcPct val="0"/>
              </a:spcBef>
            </a:pPr>
            <a:r>
              <a:rPr lang="en-US" sz="2599">
                <a:solidFill>
                  <a:srgbClr val="000000"/>
                </a:solidFill>
                <a:latin typeface="Open Sauce"/>
                <a:ea typeface="Open Sauce"/>
                <a:cs typeface="Open Sauce"/>
                <a:sym typeface="Open Sauce"/>
              </a:rPr>
              <a:t>Customization Options:</a:t>
            </a:r>
          </a:p>
          <a:p>
            <a:pPr algn="l">
              <a:lnSpc>
                <a:spcPts val="3379"/>
              </a:lnSpc>
              <a:spcBef>
                <a:spcPct val="0"/>
              </a:spcBef>
            </a:pPr>
            <a:r>
              <a:rPr lang="en-US" sz="2599">
                <a:solidFill>
                  <a:srgbClr val="000000"/>
                </a:solidFill>
                <a:latin typeface="Open Sauce"/>
                <a:ea typeface="Open Sauce"/>
                <a:cs typeface="Open Sauce"/>
                <a:sym typeface="Open Sauce"/>
              </a:rPr>
              <a:t>Allow users to customize their dashboards to display information that best suits their needs.</a:t>
            </a:r>
          </a:p>
          <a:p>
            <a:pPr algn="l">
              <a:lnSpc>
                <a:spcPts val="3379"/>
              </a:lnSpc>
              <a:spcBef>
                <a:spcPct val="0"/>
              </a:spcBef>
            </a:pPr>
            <a:r>
              <a:rPr lang="en-US" sz="2599" b="1">
                <a:solidFill>
                  <a:srgbClr val="000000"/>
                </a:solidFill>
                <a:latin typeface="Open Sauce Bold"/>
                <a:ea typeface="Open Sauce Bold"/>
                <a:cs typeface="Open Sauce Bold"/>
                <a:sym typeface="Open Sauce Bold"/>
              </a:rPr>
              <a:t>Gather regular feedback:</a:t>
            </a:r>
          </a:p>
          <a:p>
            <a:pPr algn="l">
              <a:lnSpc>
                <a:spcPts val="3379"/>
              </a:lnSpc>
              <a:spcBef>
                <a:spcPct val="0"/>
              </a:spcBef>
            </a:pPr>
            <a:r>
              <a:rPr lang="en-US" sz="2599">
                <a:solidFill>
                  <a:srgbClr val="000000"/>
                </a:solidFill>
                <a:latin typeface="Open Sauce"/>
                <a:ea typeface="Open Sauce"/>
                <a:cs typeface="Open Sauce"/>
                <a:sym typeface="Open Sauce"/>
              </a:rPr>
              <a:t>Set up a system for ongoing user feedback to continually improve the app based on user needs.</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2F4F5"/>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18288000" cy="2472961"/>
            <a:chOff x="0" y="0"/>
            <a:chExt cx="4816593" cy="651315"/>
          </a:xfrm>
        </p:grpSpPr>
        <p:sp>
          <p:nvSpPr>
            <p:cNvPr id="3" name="Freeform 3"/>
            <p:cNvSpPr/>
            <p:nvPr/>
          </p:nvSpPr>
          <p:spPr>
            <a:xfrm>
              <a:off x="0" y="0"/>
              <a:ext cx="4816592" cy="651315"/>
            </a:xfrm>
            <a:custGeom>
              <a:avLst/>
              <a:gdLst/>
              <a:ahLst/>
              <a:cxnLst/>
              <a:rect l="l" t="t" r="r" b="b"/>
              <a:pathLst>
                <a:path w="4816592" h="651315">
                  <a:moveTo>
                    <a:pt x="0" y="0"/>
                  </a:moveTo>
                  <a:lnTo>
                    <a:pt x="4816592" y="0"/>
                  </a:lnTo>
                  <a:lnTo>
                    <a:pt x="4816592" y="651315"/>
                  </a:lnTo>
                  <a:lnTo>
                    <a:pt x="0" y="651315"/>
                  </a:lnTo>
                  <a:close/>
                </a:path>
              </a:pathLst>
            </a:custGeom>
            <a:solidFill>
              <a:srgbClr val="1A1A1A"/>
            </a:solidFill>
          </p:spPr>
        </p:sp>
        <p:sp>
          <p:nvSpPr>
            <p:cNvPr id="4" name="TextBox 4"/>
            <p:cNvSpPr txBox="1"/>
            <p:nvPr/>
          </p:nvSpPr>
          <p:spPr>
            <a:xfrm>
              <a:off x="0" y="-19050"/>
              <a:ext cx="4816593" cy="670365"/>
            </a:xfrm>
            <a:prstGeom prst="rect">
              <a:avLst/>
            </a:prstGeom>
          </p:spPr>
          <p:txBody>
            <a:bodyPr lIns="50800" tIns="50800" rIns="50800" bIns="50800" rtlCol="0" anchor="ctr"/>
            <a:lstStyle/>
            <a:p>
              <a:pPr algn="ctr">
                <a:lnSpc>
                  <a:spcPts val="2859"/>
                </a:lnSpc>
              </a:pPr>
              <a:endParaRPr/>
            </a:p>
          </p:txBody>
        </p:sp>
      </p:grpSp>
      <p:sp>
        <p:nvSpPr>
          <p:cNvPr id="5" name="Freeform 5"/>
          <p:cNvSpPr/>
          <p:nvPr/>
        </p:nvSpPr>
        <p:spPr>
          <a:xfrm>
            <a:off x="15155112" y="-3488587"/>
            <a:ext cx="7616557" cy="7815497"/>
          </a:xfrm>
          <a:custGeom>
            <a:avLst/>
            <a:gdLst/>
            <a:ahLst/>
            <a:cxnLst/>
            <a:rect l="l" t="t" r="r" b="b"/>
            <a:pathLst>
              <a:path w="7616557" h="7815497">
                <a:moveTo>
                  <a:pt x="0" y="0"/>
                </a:moveTo>
                <a:lnTo>
                  <a:pt x="7616556" y="0"/>
                </a:lnTo>
                <a:lnTo>
                  <a:pt x="7616556" y="7815496"/>
                </a:lnTo>
                <a:lnTo>
                  <a:pt x="0" y="78154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6"/>
          <p:cNvSpPr/>
          <p:nvPr/>
        </p:nvSpPr>
        <p:spPr>
          <a:xfrm>
            <a:off x="14169756" y="5787381"/>
            <a:ext cx="12552346" cy="12880206"/>
          </a:xfrm>
          <a:custGeom>
            <a:avLst/>
            <a:gdLst/>
            <a:ahLst/>
            <a:cxnLst/>
            <a:rect l="l" t="t" r="r" b="b"/>
            <a:pathLst>
              <a:path w="12552346" h="12880206">
                <a:moveTo>
                  <a:pt x="0" y="0"/>
                </a:moveTo>
                <a:lnTo>
                  <a:pt x="12552346" y="0"/>
                </a:lnTo>
                <a:lnTo>
                  <a:pt x="12552346" y="12880206"/>
                </a:lnTo>
                <a:lnTo>
                  <a:pt x="0" y="128802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50466" y="2892613"/>
            <a:ext cx="14295831" cy="3937635"/>
          </a:xfrm>
          <a:prstGeom prst="rect">
            <a:avLst/>
          </a:prstGeom>
        </p:spPr>
        <p:txBody>
          <a:bodyPr lIns="0" tIns="0" rIns="0" bIns="0" rtlCol="0" anchor="t">
            <a:spAutoFit/>
          </a:bodyPr>
          <a:lstStyle/>
          <a:p>
            <a:pPr algn="just">
              <a:lnSpc>
                <a:spcPts val="3509"/>
              </a:lnSpc>
              <a:spcBef>
                <a:spcPct val="0"/>
              </a:spcBef>
            </a:pPr>
            <a:endParaRPr/>
          </a:p>
          <a:p>
            <a:pPr algn="just">
              <a:lnSpc>
                <a:spcPts val="3509"/>
              </a:lnSpc>
              <a:spcBef>
                <a:spcPct val="0"/>
              </a:spcBef>
            </a:pPr>
            <a:r>
              <a:rPr lang="en-US" sz="2699">
                <a:solidFill>
                  <a:srgbClr val="000000"/>
                </a:solidFill>
                <a:latin typeface="Open Sauce"/>
                <a:ea typeface="Open Sauce"/>
                <a:cs typeface="Open Sauce"/>
                <a:sym typeface="Open Sauce"/>
              </a:rPr>
              <a:t>In conclusion, our project successfully launched an app that meets all initial user requirements, featuring well-received elements like expense tracking, budgeting, and reporting that enhance user experience.</a:t>
            </a:r>
          </a:p>
          <a:p>
            <a:pPr algn="just">
              <a:lnSpc>
                <a:spcPts val="3509"/>
              </a:lnSpc>
              <a:spcBef>
                <a:spcPct val="0"/>
              </a:spcBef>
            </a:pPr>
            <a:r>
              <a:rPr lang="en-US" sz="2699">
                <a:solidFill>
                  <a:srgbClr val="000000"/>
                </a:solidFill>
                <a:latin typeface="Open Sauce"/>
                <a:ea typeface="Open Sauce"/>
                <a:cs typeface="Open Sauce"/>
                <a:sym typeface="Open Sauce"/>
              </a:rPr>
              <a:t>Our team's exceptional collaboration, commitment, and resilience allowed us to overcome challenges and adapt to feedback, ensuring a high-quality product.</a:t>
            </a:r>
          </a:p>
          <a:p>
            <a:pPr algn="just">
              <a:lnSpc>
                <a:spcPts val="3509"/>
              </a:lnSpc>
              <a:spcBef>
                <a:spcPct val="0"/>
              </a:spcBef>
            </a:pPr>
            <a:r>
              <a:rPr lang="en-US" sz="2699">
                <a:solidFill>
                  <a:srgbClr val="000000"/>
                </a:solidFill>
                <a:latin typeface="Open Sauce"/>
                <a:ea typeface="Open Sauce"/>
                <a:cs typeface="Open Sauce"/>
                <a:sym typeface="Open Sauce"/>
              </a:rPr>
              <a:t>We are grateful for the opportunity to present this project and extend our thanks to all stakeholders, mentors, and users for their valuable insights and support throughout this journey.</a:t>
            </a:r>
          </a:p>
        </p:txBody>
      </p:sp>
      <p:sp>
        <p:nvSpPr>
          <p:cNvPr id="8" name="TextBox 8"/>
          <p:cNvSpPr txBox="1"/>
          <p:nvPr/>
        </p:nvSpPr>
        <p:spPr>
          <a:xfrm>
            <a:off x="-6204046" y="731973"/>
            <a:ext cx="18288000" cy="904240"/>
          </a:xfrm>
          <a:prstGeom prst="rect">
            <a:avLst/>
          </a:prstGeom>
        </p:spPr>
        <p:txBody>
          <a:bodyPr lIns="0" tIns="0" rIns="0" bIns="0" rtlCol="0" anchor="t">
            <a:spAutoFit/>
          </a:bodyPr>
          <a:lstStyle/>
          <a:p>
            <a:pPr algn="ctr">
              <a:lnSpc>
                <a:spcPts val="7279"/>
              </a:lnSpc>
            </a:pPr>
            <a:r>
              <a:rPr lang="en-US" sz="5199" b="1">
                <a:solidFill>
                  <a:srgbClr val="FFFFFF"/>
                </a:solidFill>
                <a:latin typeface="DejaVu Serif Bold"/>
                <a:ea typeface="DejaVu Serif Bold"/>
                <a:cs typeface="DejaVu Serif Bold"/>
                <a:sym typeface="DejaVu Serif Bold"/>
              </a:rPr>
              <a:t>Conclusion</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CCCCCC"/>
        </a:solidFill>
        <a:effectLst/>
      </p:bgPr>
    </p:bg>
    <p:spTree>
      <p:nvGrpSpPr>
        <p:cNvPr id="1" name=""/>
        <p:cNvGrpSpPr/>
        <p:nvPr/>
      </p:nvGrpSpPr>
      <p:grpSpPr>
        <a:xfrm>
          <a:off x="0" y="0"/>
          <a:ext cx="0" cy="0"/>
          <a:chOff x="0" y="0"/>
          <a:chExt cx="0" cy="0"/>
        </a:xfrm>
      </p:grpSpPr>
      <p:sp>
        <p:nvSpPr>
          <p:cNvPr id="2" name="Freeform 2"/>
          <p:cNvSpPr/>
          <p:nvPr/>
        </p:nvSpPr>
        <p:spPr>
          <a:xfrm rot="-401025">
            <a:off x="-2029334" y="7823415"/>
            <a:ext cx="21347203" cy="9159891"/>
          </a:xfrm>
          <a:custGeom>
            <a:avLst/>
            <a:gdLst/>
            <a:ahLst/>
            <a:cxnLst/>
            <a:rect l="l" t="t" r="r" b="b"/>
            <a:pathLst>
              <a:path w="21347203" h="9159891">
                <a:moveTo>
                  <a:pt x="0" y="0"/>
                </a:moveTo>
                <a:lnTo>
                  <a:pt x="21347203" y="0"/>
                </a:lnTo>
                <a:lnTo>
                  <a:pt x="21347203" y="9159891"/>
                </a:lnTo>
                <a:lnTo>
                  <a:pt x="0" y="915989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198649" y="-4273286"/>
            <a:ext cx="7616557" cy="7815497"/>
          </a:xfrm>
          <a:custGeom>
            <a:avLst/>
            <a:gdLst/>
            <a:ahLst/>
            <a:cxnLst/>
            <a:rect l="l" t="t" r="r" b="b"/>
            <a:pathLst>
              <a:path w="7616557" h="7815497">
                <a:moveTo>
                  <a:pt x="0" y="0"/>
                </a:moveTo>
                <a:lnTo>
                  <a:pt x="7616557" y="0"/>
                </a:lnTo>
                <a:lnTo>
                  <a:pt x="7616557" y="7815497"/>
                </a:lnTo>
                <a:lnTo>
                  <a:pt x="0" y="78154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4556343" y="4274503"/>
            <a:ext cx="9175314" cy="1566544"/>
          </a:xfrm>
          <a:prstGeom prst="rect">
            <a:avLst/>
          </a:prstGeom>
        </p:spPr>
        <p:txBody>
          <a:bodyPr lIns="0" tIns="0" rIns="0" bIns="0" rtlCol="0" anchor="t">
            <a:spAutoFit/>
          </a:bodyPr>
          <a:lstStyle/>
          <a:p>
            <a:pPr algn="ctr">
              <a:lnSpc>
                <a:spcPts val="12880"/>
              </a:lnSpc>
            </a:pPr>
            <a:r>
              <a:rPr lang="en-US" sz="9200" b="1">
                <a:solidFill>
                  <a:srgbClr val="000000"/>
                </a:solidFill>
                <a:latin typeface="Oswald Bold"/>
                <a:ea typeface="Oswald Bold"/>
                <a:cs typeface="Oswald Bold"/>
                <a:sym typeface="Oswald Bold"/>
              </a:rPr>
              <a:t>Thank for watching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grpSp>
        <p:nvGrpSpPr>
          <p:cNvPr id="3" name="Group 3"/>
          <p:cNvGrpSpPr/>
          <p:nvPr/>
        </p:nvGrpSpPr>
        <p:grpSpPr>
          <a:xfrm>
            <a:off x="0" y="0"/>
            <a:ext cx="18288000" cy="3086100"/>
            <a:chOff x="0" y="0"/>
            <a:chExt cx="4816593" cy="812800"/>
          </a:xfrm>
        </p:grpSpPr>
        <p:sp>
          <p:nvSpPr>
            <p:cNvPr id="4" name="Freeform 4"/>
            <p:cNvSpPr/>
            <p:nvPr/>
          </p:nvSpPr>
          <p:spPr>
            <a:xfrm>
              <a:off x="0" y="0"/>
              <a:ext cx="4816592" cy="812800"/>
            </a:xfrm>
            <a:custGeom>
              <a:avLst/>
              <a:gdLst/>
              <a:ahLst/>
              <a:cxnLst/>
              <a:rect l="l" t="t" r="r" b="b"/>
              <a:pathLst>
                <a:path w="4816592" h="812800">
                  <a:moveTo>
                    <a:pt x="0" y="0"/>
                  </a:moveTo>
                  <a:lnTo>
                    <a:pt x="4816592" y="0"/>
                  </a:lnTo>
                  <a:lnTo>
                    <a:pt x="4816592" y="812800"/>
                  </a:lnTo>
                  <a:lnTo>
                    <a:pt x="0" y="812800"/>
                  </a:lnTo>
                  <a:close/>
                </a:path>
              </a:pathLst>
            </a:custGeom>
            <a:solidFill>
              <a:srgbClr val="1A1A1A"/>
            </a:solidFill>
          </p:spPr>
        </p:sp>
        <p:sp>
          <p:nvSpPr>
            <p:cNvPr id="5" name="TextBox 5"/>
            <p:cNvSpPr txBox="1"/>
            <p:nvPr/>
          </p:nvSpPr>
          <p:spPr>
            <a:xfrm>
              <a:off x="0" y="-19050"/>
              <a:ext cx="4816593" cy="831850"/>
            </a:xfrm>
            <a:prstGeom prst="rect">
              <a:avLst/>
            </a:prstGeom>
          </p:spPr>
          <p:txBody>
            <a:bodyPr lIns="50800" tIns="50800" rIns="50800" bIns="50800" rtlCol="0" anchor="ctr"/>
            <a:lstStyle/>
            <a:p>
              <a:pPr algn="ctr">
                <a:lnSpc>
                  <a:spcPts val="2859"/>
                </a:lnSpc>
              </a:pPr>
              <a:endParaRPr/>
            </a:p>
          </p:txBody>
        </p:sp>
      </p:grpSp>
      <p:sp>
        <p:nvSpPr>
          <p:cNvPr id="6" name="Freeform 6"/>
          <p:cNvSpPr/>
          <p:nvPr/>
        </p:nvSpPr>
        <p:spPr>
          <a:xfrm>
            <a:off x="13451022" y="-4729397"/>
            <a:ext cx="7616557" cy="7815497"/>
          </a:xfrm>
          <a:custGeom>
            <a:avLst/>
            <a:gdLst/>
            <a:ahLst/>
            <a:cxnLst/>
            <a:rect l="l" t="t" r="r" b="b"/>
            <a:pathLst>
              <a:path w="7616557" h="7815497">
                <a:moveTo>
                  <a:pt x="0" y="0"/>
                </a:moveTo>
                <a:lnTo>
                  <a:pt x="7616556" y="0"/>
                </a:lnTo>
                <a:lnTo>
                  <a:pt x="7616556" y="7815497"/>
                </a:lnTo>
                <a:lnTo>
                  <a:pt x="0" y="781549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Freeform 7"/>
          <p:cNvSpPr/>
          <p:nvPr/>
        </p:nvSpPr>
        <p:spPr>
          <a:xfrm>
            <a:off x="-2851369" y="-3442596"/>
            <a:ext cx="6709932" cy="6885191"/>
          </a:xfrm>
          <a:custGeom>
            <a:avLst/>
            <a:gdLst/>
            <a:ahLst/>
            <a:cxnLst/>
            <a:rect l="l" t="t" r="r" b="b"/>
            <a:pathLst>
              <a:path w="6709932" h="6885191">
                <a:moveTo>
                  <a:pt x="0" y="0"/>
                </a:moveTo>
                <a:lnTo>
                  <a:pt x="6709932" y="0"/>
                </a:lnTo>
                <a:lnTo>
                  <a:pt x="6709932" y="6885192"/>
                </a:lnTo>
                <a:lnTo>
                  <a:pt x="0" y="688519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TextBox 8"/>
          <p:cNvSpPr txBox="1"/>
          <p:nvPr/>
        </p:nvSpPr>
        <p:spPr>
          <a:xfrm>
            <a:off x="3690980" y="801402"/>
            <a:ext cx="10906040" cy="1349947"/>
          </a:xfrm>
          <a:prstGeom prst="rect">
            <a:avLst/>
          </a:prstGeom>
        </p:spPr>
        <p:txBody>
          <a:bodyPr lIns="0" tIns="0" rIns="0" bIns="0" rtlCol="0" anchor="t">
            <a:spAutoFit/>
          </a:bodyPr>
          <a:lstStyle/>
          <a:p>
            <a:pPr algn="ctr">
              <a:lnSpc>
                <a:spcPts val="11082"/>
              </a:lnSpc>
            </a:pPr>
            <a:r>
              <a:rPr lang="en-US" sz="8030" b="1" spc="786">
                <a:solidFill>
                  <a:srgbClr val="FFFFFF"/>
                </a:solidFill>
                <a:latin typeface="Oswald Bold"/>
                <a:ea typeface="Oswald Bold"/>
                <a:cs typeface="Oswald Bold"/>
                <a:sym typeface="Oswald Bold"/>
              </a:rPr>
              <a:t>USER REQUIREMENTS</a:t>
            </a:r>
          </a:p>
        </p:txBody>
      </p:sp>
      <p:sp>
        <p:nvSpPr>
          <p:cNvPr id="9" name="Freeform 9"/>
          <p:cNvSpPr/>
          <p:nvPr/>
        </p:nvSpPr>
        <p:spPr>
          <a:xfrm>
            <a:off x="8663659" y="7301683"/>
            <a:ext cx="960682" cy="1052540"/>
          </a:xfrm>
          <a:custGeom>
            <a:avLst/>
            <a:gdLst/>
            <a:ahLst/>
            <a:cxnLst/>
            <a:rect l="l" t="t" r="r" b="b"/>
            <a:pathLst>
              <a:path w="960682" h="1052540">
                <a:moveTo>
                  <a:pt x="0" y="0"/>
                </a:moveTo>
                <a:lnTo>
                  <a:pt x="960682" y="0"/>
                </a:lnTo>
                <a:lnTo>
                  <a:pt x="960682" y="1052540"/>
                </a:lnTo>
                <a:lnTo>
                  <a:pt x="0" y="105254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0" name="Freeform 10"/>
          <p:cNvSpPr/>
          <p:nvPr/>
        </p:nvSpPr>
        <p:spPr>
          <a:xfrm>
            <a:off x="12106315" y="9165889"/>
            <a:ext cx="1104804" cy="1121111"/>
          </a:xfrm>
          <a:custGeom>
            <a:avLst/>
            <a:gdLst/>
            <a:ahLst/>
            <a:cxnLst/>
            <a:rect l="l" t="t" r="r" b="b"/>
            <a:pathLst>
              <a:path w="1104804" h="1121111">
                <a:moveTo>
                  <a:pt x="0" y="0"/>
                </a:moveTo>
                <a:lnTo>
                  <a:pt x="1104805" y="0"/>
                </a:lnTo>
                <a:lnTo>
                  <a:pt x="1104805" y="1121111"/>
                </a:lnTo>
                <a:lnTo>
                  <a:pt x="0" y="112111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11" name="Group 11"/>
          <p:cNvGrpSpPr/>
          <p:nvPr/>
        </p:nvGrpSpPr>
        <p:grpSpPr>
          <a:xfrm>
            <a:off x="1028700" y="3830359"/>
            <a:ext cx="5444379" cy="647719"/>
            <a:chOff x="0" y="0"/>
            <a:chExt cx="1433911" cy="170593"/>
          </a:xfrm>
        </p:grpSpPr>
        <p:sp>
          <p:nvSpPr>
            <p:cNvPr id="12" name="Freeform 12"/>
            <p:cNvSpPr/>
            <p:nvPr/>
          </p:nvSpPr>
          <p:spPr>
            <a:xfrm>
              <a:off x="0" y="0"/>
              <a:ext cx="1433911" cy="170593"/>
            </a:xfrm>
            <a:custGeom>
              <a:avLst/>
              <a:gdLst/>
              <a:ahLst/>
              <a:cxnLst/>
              <a:rect l="l" t="t" r="r" b="b"/>
              <a:pathLst>
                <a:path w="1433911" h="170593">
                  <a:moveTo>
                    <a:pt x="0" y="0"/>
                  </a:moveTo>
                  <a:lnTo>
                    <a:pt x="1433911" y="0"/>
                  </a:lnTo>
                  <a:lnTo>
                    <a:pt x="1433911" y="170593"/>
                  </a:lnTo>
                  <a:lnTo>
                    <a:pt x="0" y="170593"/>
                  </a:lnTo>
                  <a:close/>
                </a:path>
              </a:pathLst>
            </a:custGeom>
            <a:solidFill>
              <a:srgbClr val="1A1A1A"/>
            </a:solidFill>
          </p:spPr>
        </p:sp>
        <p:sp>
          <p:nvSpPr>
            <p:cNvPr id="13" name="TextBox 13"/>
            <p:cNvSpPr txBox="1"/>
            <p:nvPr/>
          </p:nvSpPr>
          <p:spPr>
            <a:xfrm>
              <a:off x="0" y="-57150"/>
              <a:ext cx="1433911"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Expense Tracking</a:t>
              </a:r>
            </a:p>
          </p:txBody>
        </p:sp>
      </p:grpSp>
      <p:sp>
        <p:nvSpPr>
          <p:cNvPr id="14" name="TextBox 14"/>
          <p:cNvSpPr txBox="1"/>
          <p:nvPr/>
        </p:nvSpPr>
        <p:spPr>
          <a:xfrm>
            <a:off x="1136374" y="4903941"/>
            <a:ext cx="5444379" cy="20495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Ability to record daily expenses</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Categorization of expenses (e.g., food, rent, transportation)</a:t>
            </a:r>
          </a:p>
          <a:p>
            <a:pPr marL="434050" lvl="1" indent="-217025" algn="l">
              <a:lnSpc>
                <a:spcPts val="2774"/>
              </a:lnSpc>
              <a:buFont typeface="Arial"/>
              <a:buChar char="•"/>
            </a:pPr>
            <a:r>
              <a:rPr lang="en-US" sz="2010" spc="197">
                <a:solidFill>
                  <a:srgbClr val="231F20"/>
                </a:solidFill>
                <a:latin typeface="DM Sans"/>
                <a:ea typeface="DM Sans"/>
                <a:cs typeface="DM Sans"/>
                <a:sym typeface="DM Sans"/>
              </a:rPr>
              <a:t>Search and filter functionality to analyze spending patterns</a:t>
            </a:r>
          </a:p>
          <a:p>
            <a:pPr algn="l">
              <a:lnSpc>
                <a:spcPts val="2774"/>
              </a:lnSpc>
            </a:pPr>
            <a:endParaRPr lang="en-US" sz="2010" spc="197">
              <a:solidFill>
                <a:srgbClr val="231F20"/>
              </a:solidFill>
              <a:latin typeface="DM Sans"/>
              <a:ea typeface="DM Sans"/>
              <a:cs typeface="DM Sans"/>
              <a:sym typeface="DM Sans"/>
            </a:endParaRPr>
          </a:p>
        </p:txBody>
      </p:sp>
      <p:grpSp>
        <p:nvGrpSpPr>
          <p:cNvPr id="15" name="Group 15"/>
          <p:cNvGrpSpPr/>
          <p:nvPr/>
        </p:nvGrpSpPr>
        <p:grpSpPr>
          <a:xfrm>
            <a:off x="11814921" y="3830359"/>
            <a:ext cx="5444379" cy="647719"/>
            <a:chOff x="0" y="0"/>
            <a:chExt cx="1433911" cy="170593"/>
          </a:xfrm>
        </p:grpSpPr>
        <p:sp>
          <p:nvSpPr>
            <p:cNvPr id="16" name="Freeform 16"/>
            <p:cNvSpPr/>
            <p:nvPr/>
          </p:nvSpPr>
          <p:spPr>
            <a:xfrm>
              <a:off x="0" y="0"/>
              <a:ext cx="1433911" cy="170593"/>
            </a:xfrm>
            <a:custGeom>
              <a:avLst/>
              <a:gdLst/>
              <a:ahLst/>
              <a:cxnLst/>
              <a:rect l="l" t="t" r="r" b="b"/>
              <a:pathLst>
                <a:path w="1433911" h="170593">
                  <a:moveTo>
                    <a:pt x="0" y="0"/>
                  </a:moveTo>
                  <a:lnTo>
                    <a:pt x="1433911" y="0"/>
                  </a:lnTo>
                  <a:lnTo>
                    <a:pt x="1433911" y="170593"/>
                  </a:lnTo>
                  <a:lnTo>
                    <a:pt x="0" y="170593"/>
                  </a:lnTo>
                  <a:close/>
                </a:path>
              </a:pathLst>
            </a:custGeom>
            <a:solidFill>
              <a:srgbClr val="1A1A1A"/>
            </a:solidFill>
          </p:spPr>
        </p:sp>
        <p:sp>
          <p:nvSpPr>
            <p:cNvPr id="17" name="TextBox 17"/>
            <p:cNvSpPr txBox="1"/>
            <p:nvPr/>
          </p:nvSpPr>
          <p:spPr>
            <a:xfrm>
              <a:off x="0" y="-57150"/>
              <a:ext cx="1433911"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Budgeting</a:t>
              </a:r>
            </a:p>
          </p:txBody>
        </p:sp>
      </p:grpSp>
      <p:grpSp>
        <p:nvGrpSpPr>
          <p:cNvPr id="18" name="Group 18"/>
          <p:cNvGrpSpPr/>
          <p:nvPr/>
        </p:nvGrpSpPr>
        <p:grpSpPr>
          <a:xfrm>
            <a:off x="1028700" y="7344008"/>
            <a:ext cx="5444379" cy="647719"/>
            <a:chOff x="0" y="0"/>
            <a:chExt cx="1433911" cy="170593"/>
          </a:xfrm>
        </p:grpSpPr>
        <p:sp>
          <p:nvSpPr>
            <p:cNvPr id="19" name="Freeform 19"/>
            <p:cNvSpPr/>
            <p:nvPr/>
          </p:nvSpPr>
          <p:spPr>
            <a:xfrm>
              <a:off x="0" y="0"/>
              <a:ext cx="1433911" cy="170593"/>
            </a:xfrm>
            <a:custGeom>
              <a:avLst/>
              <a:gdLst/>
              <a:ahLst/>
              <a:cxnLst/>
              <a:rect l="l" t="t" r="r" b="b"/>
              <a:pathLst>
                <a:path w="1433911" h="170593">
                  <a:moveTo>
                    <a:pt x="0" y="0"/>
                  </a:moveTo>
                  <a:lnTo>
                    <a:pt x="1433911" y="0"/>
                  </a:lnTo>
                  <a:lnTo>
                    <a:pt x="1433911" y="170593"/>
                  </a:lnTo>
                  <a:lnTo>
                    <a:pt x="0" y="170593"/>
                  </a:lnTo>
                  <a:close/>
                </a:path>
              </a:pathLst>
            </a:custGeom>
            <a:solidFill>
              <a:srgbClr val="1A1A1A"/>
            </a:solidFill>
          </p:spPr>
        </p:sp>
        <p:sp>
          <p:nvSpPr>
            <p:cNvPr id="20" name="TextBox 20"/>
            <p:cNvSpPr txBox="1"/>
            <p:nvPr/>
          </p:nvSpPr>
          <p:spPr>
            <a:xfrm>
              <a:off x="0" y="-57150"/>
              <a:ext cx="1433911"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Intuitive User Interface</a:t>
              </a:r>
            </a:p>
          </p:txBody>
        </p:sp>
      </p:grpSp>
      <p:grpSp>
        <p:nvGrpSpPr>
          <p:cNvPr id="21" name="Group 21"/>
          <p:cNvGrpSpPr/>
          <p:nvPr/>
        </p:nvGrpSpPr>
        <p:grpSpPr>
          <a:xfrm>
            <a:off x="11874831" y="7344008"/>
            <a:ext cx="5444379" cy="647719"/>
            <a:chOff x="0" y="0"/>
            <a:chExt cx="1433911" cy="170593"/>
          </a:xfrm>
        </p:grpSpPr>
        <p:sp>
          <p:nvSpPr>
            <p:cNvPr id="22" name="Freeform 22"/>
            <p:cNvSpPr/>
            <p:nvPr/>
          </p:nvSpPr>
          <p:spPr>
            <a:xfrm>
              <a:off x="0" y="0"/>
              <a:ext cx="1433911" cy="170593"/>
            </a:xfrm>
            <a:custGeom>
              <a:avLst/>
              <a:gdLst/>
              <a:ahLst/>
              <a:cxnLst/>
              <a:rect l="l" t="t" r="r" b="b"/>
              <a:pathLst>
                <a:path w="1433911" h="170593">
                  <a:moveTo>
                    <a:pt x="0" y="0"/>
                  </a:moveTo>
                  <a:lnTo>
                    <a:pt x="1433911" y="0"/>
                  </a:lnTo>
                  <a:lnTo>
                    <a:pt x="1433911" y="170593"/>
                  </a:lnTo>
                  <a:lnTo>
                    <a:pt x="0" y="170593"/>
                  </a:lnTo>
                  <a:close/>
                </a:path>
              </a:pathLst>
            </a:custGeom>
            <a:solidFill>
              <a:srgbClr val="1A1A1A"/>
            </a:solidFill>
          </p:spPr>
        </p:sp>
        <p:sp>
          <p:nvSpPr>
            <p:cNvPr id="23" name="TextBox 23"/>
            <p:cNvSpPr txBox="1"/>
            <p:nvPr/>
          </p:nvSpPr>
          <p:spPr>
            <a:xfrm>
              <a:off x="0" y="-57150"/>
              <a:ext cx="1433911" cy="227743"/>
            </a:xfrm>
            <a:prstGeom prst="rect">
              <a:avLst/>
            </a:prstGeom>
          </p:spPr>
          <p:txBody>
            <a:bodyPr lIns="50800" tIns="50800" rIns="50800" bIns="50800" rtlCol="0" anchor="ctr"/>
            <a:lstStyle/>
            <a:p>
              <a:pPr marL="0" lvl="0" indent="0" algn="ctr">
                <a:lnSpc>
                  <a:spcPts val="4114"/>
                </a:lnSpc>
                <a:spcBef>
                  <a:spcPct val="0"/>
                </a:spcBef>
              </a:pPr>
              <a:r>
                <a:rPr lang="en-US" sz="2981" b="1" spc="29">
                  <a:solidFill>
                    <a:srgbClr val="FFFFFF"/>
                  </a:solidFill>
                  <a:latin typeface="DM Sans Bold"/>
                  <a:ea typeface="DM Sans Bold"/>
                  <a:cs typeface="DM Sans Bold"/>
                  <a:sym typeface="DM Sans Bold"/>
                </a:rPr>
                <a:t>Summary Reports</a:t>
              </a:r>
            </a:p>
          </p:txBody>
        </p:sp>
      </p:grpSp>
      <p:sp>
        <p:nvSpPr>
          <p:cNvPr id="24" name="TextBox 24"/>
          <p:cNvSpPr txBox="1"/>
          <p:nvPr/>
        </p:nvSpPr>
        <p:spPr>
          <a:xfrm>
            <a:off x="11874831" y="4903941"/>
            <a:ext cx="5444379" cy="1363742"/>
          </a:xfrm>
          <a:prstGeom prst="rect">
            <a:avLst/>
          </a:prstGeom>
        </p:spPr>
        <p:txBody>
          <a:bodyPr lIns="0" tIns="0" rIns="0" bIns="0" rtlCol="0" anchor="t">
            <a:spAutoFit/>
          </a:bodyPr>
          <a:lstStyle/>
          <a:p>
            <a:pPr marL="434050" lvl="1" indent="-217025" algn="just">
              <a:lnSpc>
                <a:spcPts val="2774"/>
              </a:lnSpc>
              <a:buFont typeface="Arial"/>
              <a:buChar char="•"/>
            </a:pPr>
            <a:r>
              <a:rPr lang="en-US" sz="2010" spc="197">
                <a:solidFill>
                  <a:srgbClr val="231F20"/>
                </a:solidFill>
                <a:latin typeface="DM Sans"/>
                <a:ea typeface="DM Sans"/>
                <a:cs typeface="DM Sans"/>
                <a:sym typeface="DM Sans"/>
              </a:rPr>
              <a:t>Set monthly and category-specific budgets</a:t>
            </a:r>
          </a:p>
          <a:p>
            <a:pPr marL="434050" lvl="1" indent="-217025" algn="just">
              <a:lnSpc>
                <a:spcPts val="2774"/>
              </a:lnSpc>
              <a:buFont typeface="Arial"/>
              <a:buChar char="•"/>
            </a:pPr>
            <a:r>
              <a:rPr lang="en-US" sz="2010" spc="197">
                <a:solidFill>
                  <a:srgbClr val="231F20"/>
                </a:solidFill>
                <a:latin typeface="DM Sans"/>
                <a:ea typeface="DM Sans"/>
                <a:cs typeface="DM Sans"/>
                <a:sym typeface="DM Sans"/>
              </a:rPr>
              <a:t>Receive timely budget alerts</a:t>
            </a:r>
          </a:p>
          <a:p>
            <a:pPr marL="0" lvl="0" indent="0" algn="just">
              <a:lnSpc>
                <a:spcPts val="2774"/>
              </a:lnSpc>
              <a:spcBef>
                <a:spcPct val="0"/>
              </a:spcBef>
            </a:pPr>
            <a:endParaRPr lang="en-US" sz="2010" spc="197">
              <a:solidFill>
                <a:srgbClr val="231F20"/>
              </a:solidFill>
              <a:latin typeface="DM Sans"/>
              <a:ea typeface="DM Sans"/>
              <a:cs typeface="DM Sans"/>
              <a:sym typeface="DM Sans"/>
            </a:endParaRPr>
          </a:p>
        </p:txBody>
      </p:sp>
      <p:sp>
        <p:nvSpPr>
          <p:cNvPr id="25" name="TextBox 25"/>
          <p:cNvSpPr txBox="1"/>
          <p:nvPr/>
        </p:nvSpPr>
        <p:spPr>
          <a:xfrm>
            <a:off x="1028700" y="8420353"/>
            <a:ext cx="5444379" cy="10208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Easy-to-navigate design</a:t>
            </a:r>
          </a:p>
          <a:p>
            <a:pPr marL="434050" lvl="1" indent="-217025" algn="l">
              <a:lnSpc>
                <a:spcPts val="2774"/>
              </a:lnSpc>
              <a:spcBef>
                <a:spcPct val="0"/>
              </a:spcBef>
              <a:buFont typeface="Arial"/>
              <a:buChar char="•"/>
            </a:pPr>
            <a:r>
              <a:rPr lang="en-US" sz="2010" spc="197">
                <a:solidFill>
                  <a:srgbClr val="231F20"/>
                </a:solidFill>
                <a:latin typeface="DM Sans"/>
                <a:ea typeface="DM Sans"/>
                <a:cs typeface="DM Sans"/>
                <a:sym typeface="DM Sans"/>
              </a:rPr>
              <a:t>Clear and concise information display</a:t>
            </a:r>
          </a:p>
        </p:txBody>
      </p:sp>
      <p:sp>
        <p:nvSpPr>
          <p:cNvPr id="26" name="TextBox 26"/>
          <p:cNvSpPr txBox="1"/>
          <p:nvPr/>
        </p:nvSpPr>
        <p:spPr>
          <a:xfrm>
            <a:off x="11875001" y="8420353"/>
            <a:ext cx="5444209" cy="1020842"/>
          </a:xfrm>
          <a:prstGeom prst="rect">
            <a:avLst/>
          </a:prstGeom>
        </p:spPr>
        <p:txBody>
          <a:bodyPr lIns="0" tIns="0" rIns="0" bIns="0" rtlCol="0" anchor="t">
            <a:spAutoFit/>
          </a:bodyPr>
          <a:lstStyle/>
          <a:p>
            <a:pPr marL="434050" lvl="1" indent="-217025" algn="l">
              <a:lnSpc>
                <a:spcPts val="2774"/>
              </a:lnSpc>
              <a:buFont typeface="Arial"/>
              <a:buChar char="•"/>
            </a:pPr>
            <a:r>
              <a:rPr lang="en-US" sz="2010" spc="197">
                <a:solidFill>
                  <a:srgbClr val="231F20"/>
                </a:solidFill>
                <a:latin typeface="DM Sans"/>
                <a:ea typeface="DM Sans"/>
                <a:cs typeface="DM Sans"/>
                <a:sym typeface="DM Sans"/>
              </a:rPr>
              <a:t>Generate detailed expense reports</a:t>
            </a:r>
          </a:p>
          <a:p>
            <a:pPr marL="434050" lvl="1" indent="-217025" algn="l">
              <a:lnSpc>
                <a:spcPts val="2774"/>
              </a:lnSpc>
              <a:spcBef>
                <a:spcPct val="0"/>
              </a:spcBef>
              <a:buFont typeface="Arial"/>
              <a:buChar char="•"/>
            </a:pPr>
            <a:r>
              <a:rPr lang="en-US" sz="2010" spc="197">
                <a:solidFill>
                  <a:srgbClr val="231F20"/>
                </a:solidFill>
                <a:latin typeface="DM Sans"/>
                <a:ea typeface="DM Sans"/>
                <a:cs typeface="DM Sans"/>
                <a:sym typeface="DM Sans"/>
              </a:rPr>
              <a:t>Visualize spending trends and patterns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610558" y="519321"/>
            <a:ext cx="15776330" cy="2560927"/>
          </a:xfrm>
          <a:prstGeom prst="rect">
            <a:avLst/>
          </a:prstGeom>
        </p:spPr>
        <p:txBody>
          <a:bodyPr lIns="0" tIns="0" rIns="0" bIns="0" rtlCol="0" anchor="t">
            <a:spAutoFit/>
          </a:bodyPr>
          <a:lstStyle/>
          <a:p>
            <a:pPr marL="0" lvl="0" indent="0" algn="l">
              <a:lnSpc>
                <a:spcPts val="9903"/>
              </a:lnSpc>
            </a:pPr>
            <a:r>
              <a:rPr lang="en-US" sz="9431" b="1" spc="924">
                <a:solidFill>
                  <a:srgbClr val="231F20"/>
                </a:solidFill>
                <a:latin typeface="Oswald Bold"/>
                <a:ea typeface="Oswald Bold"/>
                <a:cs typeface="Oswald Bold"/>
                <a:sym typeface="Oswald Bold"/>
              </a:rPr>
              <a:t>SYSTEMS INVESTIGATION AND RESEARCH</a:t>
            </a:r>
          </a:p>
        </p:txBody>
      </p:sp>
      <p:sp>
        <p:nvSpPr>
          <p:cNvPr id="7" name="TextBox 7"/>
          <p:cNvSpPr txBox="1"/>
          <p:nvPr/>
        </p:nvSpPr>
        <p:spPr>
          <a:xfrm>
            <a:off x="610558" y="3709102"/>
            <a:ext cx="16230600" cy="3586189"/>
          </a:xfrm>
          <a:prstGeom prst="rect">
            <a:avLst/>
          </a:prstGeom>
        </p:spPr>
        <p:txBody>
          <a:bodyPr lIns="0" tIns="0" rIns="0" bIns="0" rtlCol="0" anchor="t">
            <a:spAutoFit/>
          </a:bodyPr>
          <a:lstStyle/>
          <a:p>
            <a:pPr algn="l">
              <a:lnSpc>
                <a:spcPts val="3160"/>
              </a:lnSpc>
            </a:pPr>
            <a:r>
              <a:rPr lang="en-US" sz="2290" spc="224">
                <a:solidFill>
                  <a:srgbClr val="231F20"/>
                </a:solidFill>
                <a:latin typeface="DM Sans"/>
                <a:ea typeface="DM Sans"/>
                <a:cs typeface="DM Sans"/>
                <a:sym typeface="DM Sans"/>
              </a:rPr>
              <a:t>Research Phase:</a:t>
            </a:r>
          </a:p>
          <a:p>
            <a:pPr algn="l">
              <a:lnSpc>
                <a:spcPts val="3160"/>
              </a:lnSpc>
            </a:pPr>
            <a:r>
              <a:rPr lang="en-US" sz="2290" spc="224">
                <a:solidFill>
                  <a:srgbClr val="231F20"/>
                </a:solidFill>
                <a:latin typeface="DM Sans"/>
                <a:ea typeface="DM Sans"/>
                <a:cs typeface="DM Sans"/>
                <a:sym typeface="DM Sans"/>
              </a:rPr>
              <a:t>To gain a comprehensive understanding of students' financial needs and preferences, we conducted a thorough research phase, including:</a:t>
            </a:r>
          </a:p>
          <a:p>
            <a:pPr marL="494517" lvl="1" indent="-247259" algn="l">
              <a:lnSpc>
                <a:spcPts val="3160"/>
              </a:lnSpc>
              <a:buFont typeface="Arial"/>
              <a:buChar char="•"/>
            </a:pPr>
            <a:r>
              <a:rPr lang="en-US" sz="2290" b="1" spc="224">
                <a:solidFill>
                  <a:srgbClr val="231F20"/>
                </a:solidFill>
                <a:latin typeface="DM Sans Bold"/>
                <a:ea typeface="DM Sans Bold"/>
                <a:cs typeface="DM Sans Bold"/>
                <a:sym typeface="DM Sans Bold"/>
              </a:rPr>
              <a:t>User Surveys and Interviews: </a:t>
            </a:r>
            <a:r>
              <a:rPr lang="en-US" sz="2290" spc="224">
                <a:solidFill>
                  <a:srgbClr val="231F20"/>
                </a:solidFill>
                <a:latin typeface="DM Sans"/>
                <a:ea typeface="DM Sans"/>
                <a:cs typeface="DM Sans"/>
                <a:sym typeface="DM Sans"/>
              </a:rPr>
              <a:t>We directly engaged with university students to gather insights into their spending habits, budgeting challenges, and desired features in a financial management app.</a:t>
            </a:r>
          </a:p>
          <a:p>
            <a:pPr marL="494517" lvl="1" indent="-247259" algn="l">
              <a:lnSpc>
                <a:spcPts val="3160"/>
              </a:lnSpc>
              <a:buFont typeface="Arial"/>
              <a:buChar char="•"/>
            </a:pPr>
            <a:r>
              <a:rPr lang="en-US" sz="2290" b="1" spc="224">
                <a:solidFill>
                  <a:srgbClr val="231F20"/>
                </a:solidFill>
                <a:latin typeface="DM Sans Bold"/>
                <a:ea typeface="DM Sans Bold"/>
                <a:cs typeface="DM Sans Bold"/>
                <a:sym typeface="DM Sans Bold"/>
              </a:rPr>
              <a:t>Competitive Analysis:</a:t>
            </a:r>
            <a:r>
              <a:rPr lang="en-US" sz="2290" spc="224">
                <a:solidFill>
                  <a:srgbClr val="231F20"/>
                </a:solidFill>
                <a:latin typeface="DM Sans"/>
                <a:ea typeface="DM Sans"/>
                <a:cs typeface="DM Sans"/>
                <a:sym typeface="DM Sans"/>
              </a:rPr>
              <a:t> We analyzed popular personal finance apps, such as Mint, PocketGuard, and YNAB, to identify their strengths, weaknesses, and unique selling points.</a:t>
            </a:r>
          </a:p>
          <a:p>
            <a:pPr algn="l">
              <a:lnSpc>
                <a:spcPts val="3160"/>
              </a:lnSpc>
            </a:pPr>
            <a:endParaRPr lang="en-US" sz="2290" spc="224">
              <a:solidFill>
                <a:srgbClr val="231F20"/>
              </a:solidFill>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610558" y="519321"/>
            <a:ext cx="15776330" cy="2560927"/>
          </a:xfrm>
          <a:prstGeom prst="rect">
            <a:avLst/>
          </a:prstGeom>
        </p:spPr>
        <p:txBody>
          <a:bodyPr lIns="0" tIns="0" rIns="0" bIns="0" rtlCol="0" anchor="t">
            <a:spAutoFit/>
          </a:bodyPr>
          <a:lstStyle/>
          <a:p>
            <a:pPr marL="0" lvl="0" indent="0" algn="l">
              <a:lnSpc>
                <a:spcPts val="9903"/>
              </a:lnSpc>
            </a:pPr>
            <a:r>
              <a:rPr lang="en-US" sz="9431" b="1" spc="924">
                <a:solidFill>
                  <a:srgbClr val="231F20"/>
                </a:solidFill>
                <a:latin typeface="Oswald Bold"/>
                <a:ea typeface="Oswald Bold"/>
                <a:cs typeface="Oswald Bold"/>
                <a:sym typeface="Oswald Bold"/>
              </a:rPr>
              <a:t>SYSTEMS INVESTIGATION AND RESEARCH</a:t>
            </a:r>
          </a:p>
        </p:txBody>
      </p:sp>
      <p:sp>
        <p:nvSpPr>
          <p:cNvPr id="7" name="TextBox 7"/>
          <p:cNvSpPr txBox="1"/>
          <p:nvPr/>
        </p:nvSpPr>
        <p:spPr>
          <a:xfrm>
            <a:off x="610558" y="3692330"/>
            <a:ext cx="16230600" cy="4786339"/>
          </a:xfrm>
          <a:prstGeom prst="rect">
            <a:avLst/>
          </a:prstGeom>
        </p:spPr>
        <p:txBody>
          <a:bodyPr lIns="0" tIns="0" rIns="0" bIns="0" rtlCol="0" anchor="t">
            <a:spAutoFit/>
          </a:bodyPr>
          <a:lstStyle/>
          <a:p>
            <a:pPr algn="l">
              <a:lnSpc>
                <a:spcPts val="3160"/>
              </a:lnSpc>
            </a:pPr>
            <a:r>
              <a:rPr lang="en-US" sz="2290" spc="224">
                <a:solidFill>
                  <a:srgbClr val="231F20"/>
                </a:solidFill>
                <a:latin typeface="DM Sans"/>
                <a:ea typeface="DM Sans"/>
                <a:cs typeface="DM Sans"/>
                <a:sym typeface="DM Sans"/>
              </a:rPr>
              <a:t>Key Insights from Research:</a:t>
            </a:r>
          </a:p>
          <a:p>
            <a:pPr marL="494517" lvl="1" indent="-247259" algn="l">
              <a:lnSpc>
                <a:spcPts val="3160"/>
              </a:lnSpc>
              <a:buFont typeface="Arial"/>
              <a:buChar char="•"/>
            </a:pPr>
            <a:r>
              <a:rPr lang="en-US" sz="2290" b="1" spc="224">
                <a:solidFill>
                  <a:srgbClr val="231F20"/>
                </a:solidFill>
                <a:latin typeface="DM Sans Bold"/>
                <a:ea typeface="DM Sans Bold"/>
                <a:cs typeface="DM Sans Bold"/>
                <a:sym typeface="DM Sans Bold"/>
              </a:rPr>
              <a:t>Simplicity and User-Friendliness: </a:t>
            </a:r>
            <a:r>
              <a:rPr lang="en-US" sz="2290" spc="224">
                <a:solidFill>
                  <a:srgbClr val="231F20"/>
                </a:solidFill>
                <a:latin typeface="DM Sans"/>
                <a:ea typeface="DM Sans"/>
                <a:cs typeface="DM Sans"/>
                <a:sym typeface="DM Sans"/>
              </a:rPr>
              <a:t>Students desire a straightforward and easy-to-use interface.</a:t>
            </a:r>
          </a:p>
          <a:p>
            <a:pPr marL="494517" lvl="1" indent="-247259" algn="l">
              <a:lnSpc>
                <a:spcPts val="3160"/>
              </a:lnSpc>
              <a:buFont typeface="Arial"/>
              <a:buChar char="•"/>
            </a:pPr>
            <a:r>
              <a:rPr lang="en-US" sz="2290" b="1" spc="224">
                <a:solidFill>
                  <a:srgbClr val="231F20"/>
                </a:solidFill>
                <a:latin typeface="DM Sans Bold"/>
                <a:ea typeface="DM Sans Bold"/>
                <a:cs typeface="DM Sans Bold"/>
                <a:sym typeface="DM Sans Bold"/>
              </a:rPr>
              <a:t>Real-time Tracking:</a:t>
            </a:r>
            <a:r>
              <a:rPr lang="en-US" sz="2290" spc="224">
                <a:solidFill>
                  <a:srgbClr val="231F20"/>
                </a:solidFill>
                <a:latin typeface="DM Sans"/>
                <a:ea typeface="DM Sans"/>
                <a:cs typeface="DM Sans"/>
                <a:sym typeface="DM Sans"/>
              </a:rPr>
              <a:t> The ability to track expenses in real-time, either manually or through automated imports.</a:t>
            </a:r>
          </a:p>
          <a:p>
            <a:pPr marL="494517" lvl="1" indent="-247259" algn="l">
              <a:lnSpc>
                <a:spcPts val="3160"/>
              </a:lnSpc>
              <a:buFont typeface="Arial"/>
              <a:buChar char="•"/>
            </a:pPr>
            <a:r>
              <a:rPr lang="en-US" sz="2290" b="1" spc="224">
                <a:solidFill>
                  <a:srgbClr val="231F20"/>
                </a:solidFill>
                <a:latin typeface="DM Sans Bold"/>
                <a:ea typeface="DM Sans Bold"/>
                <a:cs typeface="DM Sans Bold"/>
                <a:sym typeface="DM Sans Bold"/>
              </a:rPr>
              <a:t>Flexible Budgeting:</a:t>
            </a:r>
            <a:r>
              <a:rPr lang="en-US" sz="2290" spc="224">
                <a:solidFill>
                  <a:srgbClr val="231F20"/>
                </a:solidFill>
                <a:latin typeface="DM Sans"/>
                <a:ea typeface="DM Sans"/>
                <a:cs typeface="DM Sans"/>
                <a:sym typeface="DM Sans"/>
              </a:rPr>
              <a:t> Customizable budgets that adapt to changing financial situations.</a:t>
            </a:r>
          </a:p>
          <a:p>
            <a:pPr marL="494517" lvl="1" indent="-247259" algn="l">
              <a:lnSpc>
                <a:spcPts val="3160"/>
              </a:lnSpc>
              <a:buFont typeface="Arial"/>
              <a:buChar char="•"/>
            </a:pPr>
            <a:r>
              <a:rPr lang="en-US" sz="2290" b="1" spc="224">
                <a:solidFill>
                  <a:srgbClr val="231F20"/>
                </a:solidFill>
                <a:latin typeface="DM Sans Bold"/>
                <a:ea typeface="DM Sans Bold"/>
                <a:cs typeface="DM Sans Bold"/>
                <a:sym typeface="DM Sans Bold"/>
              </a:rPr>
              <a:t>Offline Functionality:</a:t>
            </a:r>
            <a:r>
              <a:rPr lang="en-US" sz="2290" spc="224">
                <a:solidFill>
                  <a:srgbClr val="231F20"/>
                </a:solidFill>
                <a:latin typeface="DM Sans"/>
                <a:ea typeface="DM Sans"/>
                <a:cs typeface="DM Sans"/>
                <a:sym typeface="DM Sans"/>
              </a:rPr>
              <a:t> The app should function without an internet connection, especially for students studying abroad or in areas with limited connectivity.</a:t>
            </a:r>
          </a:p>
          <a:p>
            <a:pPr marL="494517" lvl="1" indent="-247259" algn="l">
              <a:lnSpc>
                <a:spcPts val="3160"/>
              </a:lnSpc>
              <a:buFont typeface="Arial"/>
              <a:buChar char="•"/>
            </a:pPr>
            <a:r>
              <a:rPr lang="en-US" sz="2290" b="1" spc="224">
                <a:solidFill>
                  <a:srgbClr val="231F20"/>
                </a:solidFill>
                <a:latin typeface="DM Sans Bold"/>
                <a:ea typeface="DM Sans Bold"/>
                <a:cs typeface="DM Sans Bold"/>
                <a:sym typeface="DM Sans Bold"/>
              </a:rPr>
              <a:t>Security and Privacy:</a:t>
            </a:r>
            <a:r>
              <a:rPr lang="en-US" sz="2290" spc="224">
                <a:solidFill>
                  <a:srgbClr val="231F20"/>
                </a:solidFill>
                <a:latin typeface="DM Sans"/>
                <a:ea typeface="DM Sans"/>
                <a:cs typeface="DM Sans"/>
                <a:sym typeface="DM Sans"/>
              </a:rPr>
              <a:t> Strong security measures to protect sensitive financial information.</a:t>
            </a:r>
          </a:p>
          <a:p>
            <a:pPr marL="494517" lvl="1" indent="-247259" algn="l">
              <a:lnSpc>
                <a:spcPts val="3160"/>
              </a:lnSpc>
              <a:buFont typeface="Arial"/>
              <a:buChar char="•"/>
            </a:pPr>
            <a:r>
              <a:rPr lang="en-US" sz="2290" b="1" spc="224">
                <a:solidFill>
                  <a:srgbClr val="231F20"/>
                </a:solidFill>
                <a:latin typeface="DM Sans Bold"/>
                <a:ea typeface="DM Sans Bold"/>
                <a:cs typeface="DM Sans Bold"/>
                <a:sym typeface="DM Sans Bold"/>
              </a:rPr>
              <a:t>Community Features: </a:t>
            </a:r>
            <a:r>
              <a:rPr lang="en-US" sz="2290" spc="224">
                <a:solidFill>
                  <a:srgbClr val="231F20"/>
                </a:solidFill>
                <a:latin typeface="DM Sans"/>
                <a:ea typeface="DM Sans"/>
                <a:cs typeface="DM Sans"/>
                <a:sym typeface="DM Sans"/>
              </a:rPr>
              <a:t>Opportunities for peer-to-peer support, financial advice, and challenges.</a:t>
            </a:r>
          </a:p>
          <a:p>
            <a:pPr marL="494517" lvl="1" indent="-247259" algn="l">
              <a:lnSpc>
                <a:spcPts val="3160"/>
              </a:lnSpc>
              <a:buFont typeface="Arial"/>
              <a:buChar char="•"/>
            </a:pPr>
            <a:r>
              <a:rPr lang="en-US" sz="2290" b="1" spc="224">
                <a:solidFill>
                  <a:srgbClr val="231F20"/>
                </a:solidFill>
                <a:latin typeface="DM Sans Bold"/>
                <a:ea typeface="DM Sans Bold"/>
                <a:cs typeface="DM Sans Bold"/>
                <a:sym typeface="DM Sans Bold"/>
              </a:rPr>
              <a:t>Gamification:</a:t>
            </a:r>
            <a:r>
              <a:rPr lang="en-US" sz="2290" spc="224">
                <a:solidFill>
                  <a:srgbClr val="231F20"/>
                </a:solidFill>
                <a:latin typeface="DM Sans"/>
                <a:ea typeface="DM Sans"/>
                <a:cs typeface="DM Sans"/>
                <a:sym typeface="DM Sans"/>
              </a:rPr>
              <a:t> Incorporating gamification elements to motivate users and make financial management fun.</a:t>
            </a:r>
          </a:p>
          <a:p>
            <a:pPr algn="l">
              <a:lnSpc>
                <a:spcPts val="3160"/>
              </a:lnSpc>
            </a:pPr>
            <a:endParaRPr lang="en-US" sz="2290" spc="224">
              <a:solidFill>
                <a:srgbClr val="231F20"/>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610558" y="519321"/>
            <a:ext cx="17156615" cy="2560927"/>
          </a:xfrm>
          <a:prstGeom prst="rect">
            <a:avLst/>
          </a:prstGeom>
        </p:spPr>
        <p:txBody>
          <a:bodyPr lIns="0" tIns="0" rIns="0" bIns="0" rtlCol="0" anchor="t">
            <a:spAutoFit/>
          </a:bodyPr>
          <a:lstStyle/>
          <a:p>
            <a:pPr marL="0" lvl="0" indent="0" algn="l">
              <a:lnSpc>
                <a:spcPts val="9903"/>
              </a:lnSpc>
            </a:pPr>
            <a:r>
              <a:rPr lang="en-US" sz="9431" b="1" spc="924">
                <a:solidFill>
                  <a:srgbClr val="231F20"/>
                </a:solidFill>
                <a:latin typeface="Oswald Bold"/>
                <a:ea typeface="Oswald Bold"/>
                <a:cs typeface="Oswald Bold"/>
                <a:sym typeface="Oswald Bold"/>
              </a:rPr>
              <a:t>PROJECT SCOPE AND CONSTRAINTS</a:t>
            </a:r>
          </a:p>
        </p:txBody>
      </p:sp>
      <p:sp>
        <p:nvSpPr>
          <p:cNvPr id="7" name="TextBox 7"/>
          <p:cNvSpPr txBox="1"/>
          <p:nvPr/>
        </p:nvSpPr>
        <p:spPr>
          <a:xfrm>
            <a:off x="610558" y="3271811"/>
            <a:ext cx="16230600" cy="5986489"/>
          </a:xfrm>
          <a:prstGeom prst="rect">
            <a:avLst/>
          </a:prstGeom>
        </p:spPr>
        <p:txBody>
          <a:bodyPr lIns="0" tIns="0" rIns="0" bIns="0" rtlCol="0" anchor="t">
            <a:spAutoFit/>
          </a:bodyPr>
          <a:lstStyle/>
          <a:p>
            <a:pPr algn="l">
              <a:lnSpc>
                <a:spcPts val="3160"/>
              </a:lnSpc>
            </a:pPr>
            <a:r>
              <a:rPr lang="en-US" sz="2290" spc="224">
                <a:solidFill>
                  <a:srgbClr val="231F20"/>
                </a:solidFill>
                <a:latin typeface="DM Sans"/>
                <a:ea typeface="DM Sans"/>
                <a:cs typeface="DM Sans"/>
                <a:sym typeface="DM Sans"/>
              </a:rPr>
              <a:t>Project Scope</a:t>
            </a:r>
          </a:p>
          <a:p>
            <a:pPr algn="l">
              <a:lnSpc>
                <a:spcPts val="3160"/>
              </a:lnSpc>
            </a:pPr>
            <a:r>
              <a:rPr lang="en-US" sz="2290" spc="224">
                <a:solidFill>
                  <a:srgbClr val="231F20"/>
                </a:solidFill>
                <a:latin typeface="DM Sans"/>
                <a:ea typeface="DM Sans"/>
                <a:cs typeface="DM Sans"/>
                <a:sym typeface="DM Sans"/>
              </a:rPr>
              <a:t>The CampusExpense Manager app will provide the following core functionalities:</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Expense Tracking:</a:t>
            </a:r>
          </a:p>
          <a:p>
            <a:pPr marL="989035" lvl="2" indent="-329678" algn="l">
              <a:lnSpc>
                <a:spcPts val="3160"/>
              </a:lnSpc>
              <a:buFont typeface="Arial"/>
              <a:buChar char="⚬"/>
            </a:pPr>
            <a:r>
              <a:rPr lang="en-US" sz="2290" spc="224">
                <a:solidFill>
                  <a:srgbClr val="231F20"/>
                </a:solidFill>
                <a:latin typeface="DM Sans"/>
                <a:ea typeface="DM Sans"/>
                <a:cs typeface="DM Sans"/>
                <a:sym typeface="DM Sans"/>
              </a:rPr>
              <a:t>Manual input of expenses with categories and descriptions</a:t>
            </a:r>
          </a:p>
          <a:p>
            <a:pPr marL="989035" lvl="2" indent="-329678" algn="l">
              <a:lnSpc>
                <a:spcPts val="3160"/>
              </a:lnSpc>
              <a:buFont typeface="Arial"/>
              <a:buChar char="⚬"/>
            </a:pPr>
            <a:r>
              <a:rPr lang="en-US" sz="2290" spc="224">
                <a:solidFill>
                  <a:srgbClr val="231F20"/>
                </a:solidFill>
                <a:latin typeface="DM Sans"/>
                <a:ea typeface="DM Sans"/>
                <a:cs typeface="DM Sans"/>
                <a:sym typeface="DM Sans"/>
              </a:rPr>
              <a:t>Automatic categorization using machine learning (future enhancement)</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Budgeting:</a:t>
            </a:r>
          </a:p>
          <a:p>
            <a:pPr marL="989035" lvl="2" indent="-329678" algn="l">
              <a:lnSpc>
                <a:spcPts val="3160"/>
              </a:lnSpc>
              <a:buFont typeface="Arial"/>
              <a:buChar char="⚬"/>
            </a:pPr>
            <a:r>
              <a:rPr lang="en-US" sz="2290" spc="224">
                <a:solidFill>
                  <a:srgbClr val="231F20"/>
                </a:solidFill>
                <a:latin typeface="DM Sans"/>
                <a:ea typeface="DM Sans"/>
                <a:cs typeface="DM Sans"/>
                <a:sym typeface="DM Sans"/>
              </a:rPr>
              <a:t>Set monthly and category-specific budgets</a:t>
            </a:r>
          </a:p>
          <a:p>
            <a:pPr marL="989035" lvl="2" indent="-329678" algn="l">
              <a:lnSpc>
                <a:spcPts val="3160"/>
              </a:lnSpc>
              <a:buFont typeface="Arial"/>
              <a:buChar char="⚬"/>
            </a:pPr>
            <a:r>
              <a:rPr lang="en-US" sz="2290" spc="224">
                <a:solidFill>
                  <a:srgbClr val="231F20"/>
                </a:solidFill>
                <a:latin typeface="DM Sans"/>
                <a:ea typeface="DM Sans"/>
                <a:cs typeface="DM Sans"/>
                <a:sym typeface="DM Sans"/>
              </a:rPr>
              <a:t>Receive real-time budget alerts and notifications</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Reporting:</a:t>
            </a:r>
          </a:p>
          <a:p>
            <a:pPr marL="989035" lvl="2" indent="-329678" algn="l">
              <a:lnSpc>
                <a:spcPts val="3160"/>
              </a:lnSpc>
              <a:buFont typeface="Arial"/>
              <a:buChar char="⚬"/>
            </a:pPr>
            <a:r>
              <a:rPr lang="en-US" sz="2290" spc="224">
                <a:solidFill>
                  <a:srgbClr val="231F20"/>
                </a:solidFill>
                <a:latin typeface="DM Sans"/>
                <a:ea typeface="DM Sans"/>
                <a:cs typeface="DM Sans"/>
                <a:sym typeface="DM Sans"/>
              </a:rPr>
              <a:t>Generate detailed expense reports</a:t>
            </a:r>
          </a:p>
          <a:p>
            <a:pPr marL="989035" lvl="2" indent="-329678" algn="l">
              <a:lnSpc>
                <a:spcPts val="3160"/>
              </a:lnSpc>
              <a:buFont typeface="Arial"/>
              <a:buChar char="⚬"/>
            </a:pPr>
            <a:r>
              <a:rPr lang="en-US" sz="2290" spc="224">
                <a:solidFill>
                  <a:srgbClr val="231F20"/>
                </a:solidFill>
                <a:latin typeface="DM Sans"/>
                <a:ea typeface="DM Sans"/>
                <a:cs typeface="DM Sans"/>
                <a:sym typeface="DM Sans"/>
              </a:rPr>
              <a:t>Visualize spending trends and patterns</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User-Friendly Interface:</a:t>
            </a:r>
          </a:p>
          <a:p>
            <a:pPr marL="989035" lvl="2" indent="-329678" algn="l">
              <a:lnSpc>
                <a:spcPts val="3160"/>
              </a:lnSpc>
              <a:buFont typeface="Arial"/>
              <a:buChar char="⚬"/>
            </a:pPr>
            <a:r>
              <a:rPr lang="en-US" sz="2290" spc="224">
                <a:solidFill>
                  <a:srgbClr val="231F20"/>
                </a:solidFill>
                <a:latin typeface="DM Sans"/>
                <a:ea typeface="DM Sans"/>
                <a:cs typeface="DM Sans"/>
                <a:sym typeface="DM Sans"/>
              </a:rPr>
              <a:t>Intuitive design with clear navigation</a:t>
            </a:r>
          </a:p>
          <a:p>
            <a:pPr marL="989035" lvl="2" indent="-329678" algn="l">
              <a:lnSpc>
                <a:spcPts val="3160"/>
              </a:lnSpc>
              <a:buFont typeface="Arial"/>
              <a:buChar char="⚬"/>
            </a:pPr>
            <a:r>
              <a:rPr lang="en-US" sz="2290" spc="224">
                <a:solidFill>
                  <a:srgbClr val="231F20"/>
                </a:solidFill>
                <a:latin typeface="DM Sans"/>
                <a:ea typeface="DM Sans"/>
                <a:cs typeface="DM Sans"/>
                <a:sym typeface="DM Sans"/>
              </a:rPr>
              <a:t>Personalized dashboard</a:t>
            </a:r>
          </a:p>
          <a:p>
            <a:pPr algn="l">
              <a:lnSpc>
                <a:spcPts val="3160"/>
              </a:lnSpc>
            </a:pPr>
            <a:endParaRPr lang="en-US" sz="2290" spc="224">
              <a:solidFill>
                <a:srgbClr val="231F20"/>
              </a:solidFill>
              <a:latin typeface="DM Sans"/>
              <a:ea typeface="DM Sans"/>
              <a:cs typeface="DM Sans"/>
              <a:sym typeface="DM Sans"/>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0" y="0"/>
            <a:ext cx="18288000" cy="10287000"/>
          </a:xfrm>
          <a:custGeom>
            <a:avLst/>
            <a:gdLst/>
            <a:ahLst/>
            <a:cxnLst/>
            <a:rect l="l" t="t" r="r" b="b"/>
            <a:pathLst>
              <a:path w="18288000" h="10287000">
                <a:moveTo>
                  <a:pt x="18288000" y="10287000"/>
                </a:moveTo>
                <a:lnTo>
                  <a:pt x="0" y="10287000"/>
                </a:lnTo>
                <a:lnTo>
                  <a:pt x="0" y="0"/>
                </a:lnTo>
                <a:lnTo>
                  <a:pt x="18288000" y="0"/>
                </a:lnTo>
                <a:lnTo>
                  <a:pt x="18288000" y="10287000"/>
                </a:lnTo>
                <a:close/>
              </a:path>
            </a:pathLst>
          </a:custGeom>
          <a:blipFill>
            <a:blip r:embed="rId2"/>
            <a:stretch>
              <a:fillRect t="-38888" b="-38888"/>
            </a:stretch>
          </a:blipFill>
        </p:spPr>
      </p:sp>
      <p:sp>
        <p:nvSpPr>
          <p:cNvPr id="3" name="Freeform 3"/>
          <p:cNvSpPr/>
          <p:nvPr/>
        </p:nvSpPr>
        <p:spPr>
          <a:xfrm rot="3407869">
            <a:off x="12052165" y="1118883"/>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8203215" y="7962246"/>
            <a:ext cx="4876482" cy="516424"/>
          </a:xfrm>
          <a:custGeom>
            <a:avLst/>
            <a:gdLst/>
            <a:ahLst/>
            <a:cxnLst/>
            <a:rect l="l" t="t" r="r" b="b"/>
            <a:pathLst>
              <a:path w="4876482" h="516424">
                <a:moveTo>
                  <a:pt x="0" y="0"/>
                </a:moveTo>
                <a:lnTo>
                  <a:pt x="4876483" y="0"/>
                </a:lnTo>
                <a:lnTo>
                  <a:pt x="4876483" y="516423"/>
                </a:lnTo>
                <a:lnTo>
                  <a:pt x="0" y="516423"/>
                </a:lnTo>
                <a:lnTo>
                  <a:pt x="0" y="0"/>
                </a:lnTo>
                <a:close/>
              </a:path>
            </a:pathLst>
          </a:custGeom>
          <a:blipFill>
            <a:blip r:embed="rId5"/>
            <a:stretch>
              <a:fillRect t="-86495"/>
            </a:stretch>
          </a:blipFill>
        </p:spPr>
      </p:sp>
      <p:sp>
        <p:nvSpPr>
          <p:cNvPr id="5" name="Freeform 5"/>
          <p:cNvSpPr/>
          <p:nvPr/>
        </p:nvSpPr>
        <p:spPr>
          <a:xfrm rot="3407869">
            <a:off x="-4696947" y="10150458"/>
            <a:ext cx="12471670" cy="5351480"/>
          </a:xfrm>
          <a:custGeom>
            <a:avLst/>
            <a:gdLst/>
            <a:ahLst/>
            <a:cxnLst/>
            <a:rect l="l" t="t" r="r" b="b"/>
            <a:pathLst>
              <a:path w="12471670" h="5351480">
                <a:moveTo>
                  <a:pt x="0" y="0"/>
                </a:moveTo>
                <a:lnTo>
                  <a:pt x="12471670" y="0"/>
                </a:lnTo>
                <a:lnTo>
                  <a:pt x="12471670" y="5351480"/>
                </a:lnTo>
                <a:lnTo>
                  <a:pt x="0" y="535148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TextBox 6"/>
          <p:cNvSpPr txBox="1"/>
          <p:nvPr/>
        </p:nvSpPr>
        <p:spPr>
          <a:xfrm>
            <a:off x="610558" y="519321"/>
            <a:ext cx="17156615" cy="2560927"/>
          </a:xfrm>
          <a:prstGeom prst="rect">
            <a:avLst/>
          </a:prstGeom>
        </p:spPr>
        <p:txBody>
          <a:bodyPr lIns="0" tIns="0" rIns="0" bIns="0" rtlCol="0" anchor="t">
            <a:spAutoFit/>
          </a:bodyPr>
          <a:lstStyle/>
          <a:p>
            <a:pPr marL="0" lvl="0" indent="0" algn="l">
              <a:lnSpc>
                <a:spcPts val="9903"/>
              </a:lnSpc>
            </a:pPr>
            <a:r>
              <a:rPr lang="en-US" sz="9431" b="1" spc="924">
                <a:solidFill>
                  <a:srgbClr val="231F20"/>
                </a:solidFill>
                <a:latin typeface="Oswald Bold"/>
                <a:ea typeface="Oswald Bold"/>
                <a:cs typeface="Oswald Bold"/>
                <a:sym typeface="Oswald Bold"/>
              </a:rPr>
              <a:t>PROJECT SCOPE AND CONSTRAINTS</a:t>
            </a:r>
          </a:p>
        </p:txBody>
      </p:sp>
      <p:sp>
        <p:nvSpPr>
          <p:cNvPr id="7" name="TextBox 7"/>
          <p:cNvSpPr txBox="1"/>
          <p:nvPr/>
        </p:nvSpPr>
        <p:spPr>
          <a:xfrm>
            <a:off x="610558" y="3271811"/>
            <a:ext cx="16230600" cy="4386289"/>
          </a:xfrm>
          <a:prstGeom prst="rect">
            <a:avLst/>
          </a:prstGeom>
        </p:spPr>
        <p:txBody>
          <a:bodyPr lIns="0" tIns="0" rIns="0" bIns="0" rtlCol="0" anchor="t">
            <a:spAutoFit/>
          </a:bodyPr>
          <a:lstStyle/>
          <a:p>
            <a:pPr algn="l">
              <a:lnSpc>
                <a:spcPts val="3160"/>
              </a:lnSpc>
            </a:pPr>
            <a:r>
              <a:rPr lang="en-US" sz="2290" spc="224">
                <a:solidFill>
                  <a:srgbClr val="231F20"/>
                </a:solidFill>
                <a:latin typeface="DM Sans"/>
                <a:ea typeface="DM Sans"/>
                <a:cs typeface="DM Sans"/>
                <a:sym typeface="DM Sans"/>
              </a:rPr>
              <a:t>Project Constraints</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Limited Development Resources: The development team has limited experience in mobile app development and a small team size.</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Tight Timeline: The project has a strict 12-week timeline.</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Budget Constraints: Limited budget for development, testing, and marketing.</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Offline Functionality: The app must function offline to accommodate users in areas with limited connectivity.</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Platform Compatibility: The app must be compatible with both iOS and Android platforms.</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Data Security: Robust security measures must be implemented to protect user data.</a:t>
            </a:r>
          </a:p>
          <a:p>
            <a:pPr marL="494517" lvl="1" indent="-247259" algn="l">
              <a:lnSpc>
                <a:spcPts val="3160"/>
              </a:lnSpc>
              <a:buFont typeface="Arial"/>
              <a:buChar char="•"/>
            </a:pPr>
            <a:r>
              <a:rPr lang="en-US" sz="2290" spc="224">
                <a:solidFill>
                  <a:srgbClr val="231F20"/>
                </a:solidFill>
                <a:latin typeface="DM Sans"/>
                <a:ea typeface="DM Sans"/>
                <a:cs typeface="DM Sans"/>
                <a:sym typeface="DM Sans"/>
              </a:rPr>
              <a:t>Performance Optimization: The app must perform efficiently, even on low-end devices.</a:t>
            </a:r>
          </a:p>
          <a:p>
            <a:pPr algn="l">
              <a:lnSpc>
                <a:spcPts val="3160"/>
              </a:lnSpc>
            </a:pPr>
            <a:endParaRPr lang="en-US" sz="2290" spc="224">
              <a:solidFill>
                <a:srgbClr val="231F20"/>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4000</Words>
  <Application>Microsoft Office PowerPoint</Application>
  <PresentationFormat>Custom</PresentationFormat>
  <Paragraphs>423</Paragraphs>
  <Slides>43</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43</vt:i4>
      </vt:variant>
    </vt:vector>
  </HeadingPairs>
  <TitlesOfParts>
    <vt:vector size="56" baseType="lpstr">
      <vt:lpstr>Oswald Bold</vt:lpstr>
      <vt:lpstr>Montserrat Classic Bold</vt:lpstr>
      <vt:lpstr>Calibri</vt:lpstr>
      <vt:lpstr>Open Sauce Bold</vt:lpstr>
      <vt:lpstr>Oswald</vt:lpstr>
      <vt:lpstr>DM Sans Bold</vt:lpstr>
      <vt:lpstr>DM Sans Italics</vt:lpstr>
      <vt:lpstr>DejaVu Serif Bold</vt:lpstr>
      <vt:lpstr>DM Sans</vt:lpstr>
      <vt:lpstr>Montserrat Light</vt:lpstr>
      <vt:lpstr>Open Sauce</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ASM2 AD</dc:title>
  <dc:creator>ACER</dc:creator>
  <cp:lastModifiedBy>Long Hoang</cp:lastModifiedBy>
  <cp:revision>1</cp:revision>
  <dcterms:created xsi:type="dcterms:W3CDTF">2006-08-16T00:00:00Z</dcterms:created>
  <dcterms:modified xsi:type="dcterms:W3CDTF">2024-12-03T15:59:21Z</dcterms:modified>
  <dc:identifier>DAGYH3gjHX4</dc:identifier>
</cp:coreProperties>
</file>